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xml" ContentType="application/vnd.openxmlformats-officedocument.themeOverr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9"/>
  </p:notesMasterIdLst>
  <p:handoutMasterIdLst>
    <p:handoutMasterId r:id="rId100"/>
  </p:handoutMasterIdLst>
  <p:sldIdLst>
    <p:sldId id="256" r:id="rId2"/>
    <p:sldId id="550" r:id="rId3"/>
    <p:sldId id="370" r:id="rId4"/>
    <p:sldId id="605" r:id="rId5"/>
    <p:sldId id="368" r:id="rId6"/>
    <p:sldId id="428" r:id="rId7"/>
    <p:sldId id="258" r:id="rId8"/>
    <p:sldId id="397" r:id="rId9"/>
    <p:sldId id="271" r:id="rId10"/>
    <p:sldId id="401" r:id="rId11"/>
    <p:sldId id="404" r:id="rId12"/>
    <p:sldId id="426" r:id="rId13"/>
    <p:sldId id="321" r:id="rId14"/>
    <p:sldId id="460" r:id="rId15"/>
    <p:sldId id="551" r:id="rId16"/>
    <p:sldId id="405" r:id="rId17"/>
    <p:sldId id="552" r:id="rId18"/>
    <p:sldId id="406" r:id="rId19"/>
    <p:sldId id="558" r:id="rId20"/>
    <p:sldId id="407" r:id="rId21"/>
    <p:sldId id="408" r:id="rId22"/>
    <p:sldId id="554" r:id="rId23"/>
    <p:sldId id="553" r:id="rId24"/>
    <p:sldId id="409" r:id="rId25"/>
    <p:sldId id="313" r:id="rId26"/>
    <p:sldId id="403" r:id="rId27"/>
    <p:sldId id="534" r:id="rId28"/>
    <p:sldId id="377" r:id="rId29"/>
    <p:sldId id="376" r:id="rId30"/>
    <p:sldId id="378" r:id="rId31"/>
    <p:sldId id="523" r:id="rId32"/>
    <p:sldId id="535" r:id="rId33"/>
    <p:sldId id="274" r:id="rId34"/>
    <p:sldId id="306" r:id="rId35"/>
    <p:sldId id="305" r:id="rId36"/>
    <p:sldId id="379" r:id="rId37"/>
    <p:sldId id="304" r:id="rId38"/>
    <p:sldId id="549" r:id="rId39"/>
    <p:sldId id="383" r:id="rId40"/>
    <p:sldId id="382" r:id="rId41"/>
    <p:sldId id="290" r:id="rId42"/>
    <p:sldId id="384" r:id="rId43"/>
    <p:sldId id="431" r:id="rId44"/>
    <p:sldId id="531" r:id="rId45"/>
    <p:sldId id="362" r:id="rId46"/>
    <p:sldId id="559" r:id="rId47"/>
    <p:sldId id="437" r:id="rId48"/>
    <p:sldId id="562" r:id="rId49"/>
    <p:sldId id="561" r:id="rId50"/>
    <p:sldId id="446" r:id="rId51"/>
    <p:sldId id="447" r:id="rId52"/>
    <p:sldId id="539" r:id="rId53"/>
    <p:sldId id="433" r:id="rId54"/>
    <p:sldId id="526" r:id="rId55"/>
    <p:sldId id="577" r:id="rId56"/>
    <p:sldId id="578" r:id="rId57"/>
    <p:sldId id="579" r:id="rId58"/>
    <p:sldId id="581" r:id="rId59"/>
    <p:sldId id="601" r:id="rId60"/>
    <p:sldId id="582" r:id="rId61"/>
    <p:sldId id="602" r:id="rId62"/>
    <p:sldId id="603" r:id="rId63"/>
    <p:sldId id="604" r:id="rId64"/>
    <p:sldId id="583" r:id="rId65"/>
    <p:sldId id="584" r:id="rId66"/>
    <p:sldId id="585" r:id="rId67"/>
    <p:sldId id="587" r:id="rId68"/>
    <p:sldId id="588" r:id="rId69"/>
    <p:sldId id="590" r:id="rId70"/>
    <p:sldId id="591" r:id="rId71"/>
    <p:sldId id="592" r:id="rId72"/>
    <p:sldId id="596" r:id="rId73"/>
    <p:sldId id="597" r:id="rId74"/>
    <p:sldId id="574" r:id="rId75"/>
    <p:sldId id="598" r:id="rId76"/>
    <p:sldId id="599" r:id="rId77"/>
    <p:sldId id="568" r:id="rId78"/>
    <p:sldId id="571" r:id="rId79"/>
    <p:sldId id="573" r:id="rId80"/>
    <p:sldId id="429" r:id="rId81"/>
    <p:sldId id="449" r:id="rId82"/>
    <p:sldId id="544" r:id="rId83"/>
    <p:sldId id="453" r:id="rId84"/>
    <p:sldId id="415" r:id="rId85"/>
    <p:sldId id="545" r:id="rId86"/>
    <p:sldId id="411" r:id="rId87"/>
    <p:sldId id="412" r:id="rId88"/>
    <p:sldId id="413" r:id="rId89"/>
    <p:sldId id="543" r:id="rId90"/>
    <p:sldId id="436" r:id="rId91"/>
    <p:sldId id="486" r:id="rId92"/>
    <p:sldId id="432" r:id="rId93"/>
    <p:sldId id="496" r:id="rId94"/>
    <p:sldId id="497" r:id="rId95"/>
    <p:sldId id="498" r:id="rId96"/>
    <p:sldId id="499" r:id="rId97"/>
    <p:sldId id="500" r:id="rId9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2663" autoAdjust="0"/>
  </p:normalViewPr>
  <p:slideViewPr>
    <p:cSldViewPr>
      <p:cViewPr>
        <p:scale>
          <a:sx n="111" d="100"/>
          <a:sy n="111" d="100"/>
        </p:scale>
        <p:origin x="-1328" y="-80"/>
      </p:cViewPr>
      <p:guideLst>
        <p:guide orient="horz" pos="2160"/>
        <p:guide pos="2880"/>
      </p:guideLst>
    </p:cSldViewPr>
  </p:slideViewPr>
  <p:outlineViewPr>
    <p:cViewPr>
      <p:scale>
        <a:sx n="33" d="100"/>
        <a:sy n="33" d="100"/>
      </p:scale>
      <p:origin x="0" y="15588"/>
    </p:cViewPr>
  </p:outlineViewPr>
  <p:notesTextViewPr>
    <p:cViewPr>
      <p:scale>
        <a:sx n="1" d="1"/>
        <a:sy n="1" d="1"/>
      </p:scale>
      <p:origin x="0" y="0"/>
    </p:cViewPr>
  </p:notesTextViewPr>
  <p:sorterViewPr>
    <p:cViewPr>
      <p:scale>
        <a:sx n="100" d="100"/>
        <a:sy n="100" d="100"/>
      </p:scale>
      <p:origin x="0" y="17696"/>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printerSettings" Target="printerSettings/printerSettings1.bin"/><Relationship Id="rId102" Type="http://schemas.openxmlformats.org/officeDocument/2006/relationships/presProps" Target="presProps.xml"/><Relationship Id="rId103" Type="http://schemas.openxmlformats.org/officeDocument/2006/relationships/viewProps" Target="viewProps.xml"/><Relationship Id="rId104" Type="http://schemas.openxmlformats.org/officeDocument/2006/relationships/theme" Target="theme/theme1.xml"/><Relationship Id="rId10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handoutMaster" Target="handoutMasters/handoutMaster1.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BFDF98-9D9C-4104-B665-70E200CFA844}" type="doc">
      <dgm:prSet loTypeId="urn:microsoft.com/office/officeart/2005/8/layout/cycle8" loCatId="cycle" qsTypeId="urn:microsoft.com/office/officeart/2005/8/quickstyle/simple4" qsCatId="simple" csTypeId="urn:microsoft.com/office/officeart/2005/8/colors/accent0_1" csCatId="mainScheme" phldr="1"/>
      <dgm:spPr/>
      <dgm:t>
        <a:bodyPr/>
        <a:lstStyle/>
        <a:p>
          <a:endParaRPr lang="en-US"/>
        </a:p>
      </dgm:t>
    </dgm:pt>
    <dgm:pt modelId="{21C57821-583C-40AE-AD56-B9D28F89835C}">
      <dgm:prSet phldrT="[Text]" custT="1"/>
      <dgm:spPr>
        <a:solidFill>
          <a:srgbClr val="FF0000"/>
        </a:solidFill>
        <a:ln>
          <a:solidFill>
            <a:schemeClr val="tx1"/>
          </a:solidFill>
        </a:ln>
        <a:scene3d>
          <a:camera prst="orthographicFront"/>
          <a:lightRig rig="threePt" dir="t"/>
        </a:scene3d>
        <a:sp3d>
          <a:bevelT w="165100" prst="coolSlant"/>
        </a:sp3d>
      </dgm:spPr>
      <dgm:t>
        <a:bodyPr/>
        <a:lstStyle/>
        <a:p>
          <a:pPr algn="l">
            <a:spcAft>
              <a:spcPts val="0"/>
            </a:spcAft>
          </a:pPr>
          <a:r>
            <a:rPr lang="en-US" sz="2400" b="0" dirty="0" smtClean="0">
              <a:latin typeface="Arial Narrow" pitchFamily="34" charset="0"/>
            </a:rPr>
            <a:t>Understanding </a:t>
          </a:r>
        </a:p>
        <a:p>
          <a:pPr algn="l">
            <a:spcAft>
              <a:spcPts val="0"/>
            </a:spcAft>
          </a:pPr>
          <a:r>
            <a:rPr lang="en-US" sz="2400" b="0" dirty="0" smtClean="0">
              <a:latin typeface="Arial Narrow" pitchFamily="34" charset="0"/>
            </a:rPr>
            <a:t>the Trauma</a:t>
          </a:r>
        </a:p>
        <a:p>
          <a:pPr algn="l">
            <a:spcAft>
              <a:spcPts val="0"/>
            </a:spcAft>
          </a:pPr>
          <a:endParaRPr lang="en-US" sz="2000" b="0" dirty="0" smtClean="0">
            <a:latin typeface="Arial Narrow" pitchFamily="34" charset="0"/>
          </a:endParaRPr>
        </a:p>
        <a:p>
          <a:pPr algn="l">
            <a:spcAft>
              <a:spcPts val="0"/>
            </a:spcAft>
          </a:pPr>
          <a:endParaRPr lang="en-US" sz="2000" b="0" dirty="0" smtClean="0">
            <a:latin typeface="Arial Narrow" pitchFamily="34" charset="0"/>
          </a:endParaRPr>
        </a:p>
        <a:p>
          <a:pPr algn="l">
            <a:spcAft>
              <a:spcPts val="0"/>
            </a:spcAft>
          </a:pPr>
          <a:endParaRPr lang="en-US" sz="2000" b="0" dirty="0">
            <a:latin typeface="Arial Narrow" pitchFamily="34" charset="0"/>
          </a:endParaRPr>
        </a:p>
      </dgm:t>
    </dgm:pt>
    <dgm:pt modelId="{BE192A60-1C71-4360-A61F-226D30056174}" type="parTrans" cxnId="{87D61D05-C3D1-4084-ACEE-862B5A7E6F21}">
      <dgm:prSet/>
      <dgm:spPr/>
      <dgm:t>
        <a:bodyPr/>
        <a:lstStyle/>
        <a:p>
          <a:endParaRPr lang="en-US"/>
        </a:p>
      </dgm:t>
    </dgm:pt>
    <dgm:pt modelId="{B046F16D-BE02-4F60-B974-0B5290FA96DA}" type="sibTrans" cxnId="{87D61D05-C3D1-4084-ACEE-862B5A7E6F21}">
      <dgm:prSet/>
      <dgm:spPr/>
      <dgm:t>
        <a:bodyPr/>
        <a:lstStyle/>
        <a:p>
          <a:endParaRPr lang="en-US"/>
        </a:p>
      </dgm:t>
    </dgm:pt>
    <dgm:pt modelId="{20EF6BA3-ADB7-4917-ABC7-EC5642388CE7}">
      <dgm:prSet phldrT="[Text]" custT="1"/>
      <dgm:spPr>
        <a:solidFill>
          <a:srgbClr val="FFFF00"/>
        </a:solidFill>
        <a:ln>
          <a:solidFill>
            <a:schemeClr val="tx1"/>
          </a:solidFill>
        </a:ln>
        <a:scene3d>
          <a:camera prst="orthographicFront"/>
          <a:lightRig rig="threePt" dir="t"/>
        </a:scene3d>
        <a:sp3d>
          <a:bevelT w="165100" prst="coolSlant"/>
        </a:sp3d>
      </dgm:spPr>
      <dgm:t>
        <a:bodyPr/>
        <a:lstStyle/>
        <a:p>
          <a:pPr algn="ctr">
            <a:spcAft>
              <a:spcPct val="35000"/>
            </a:spcAft>
          </a:pPr>
          <a:endParaRPr lang="en-US" sz="2400" b="0" dirty="0" smtClean="0">
            <a:solidFill>
              <a:schemeClr val="tx1"/>
            </a:solidFill>
            <a:latin typeface="Arial Narrow" pitchFamily="34" charset="0"/>
          </a:endParaRPr>
        </a:p>
        <a:p>
          <a:pPr algn="l">
            <a:spcAft>
              <a:spcPts val="0"/>
            </a:spcAft>
          </a:pPr>
          <a:r>
            <a:rPr lang="en-US" sz="2400" b="0" dirty="0" smtClean="0">
              <a:solidFill>
                <a:schemeClr val="tx1"/>
              </a:solidFill>
              <a:latin typeface="Arial Narrow" pitchFamily="34" charset="0"/>
            </a:rPr>
            <a:t>Releasing</a:t>
          </a:r>
        </a:p>
        <a:p>
          <a:pPr algn="l">
            <a:spcAft>
              <a:spcPts val="0"/>
            </a:spcAft>
          </a:pPr>
          <a:r>
            <a:rPr lang="en-US" sz="2400" b="0" dirty="0" smtClean="0">
              <a:solidFill>
                <a:schemeClr val="tx1"/>
              </a:solidFill>
              <a:latin typeface="Arial Narrow" pitchFamily="34" charset="0"/>
            </a:rPr>
            <a:t>Our Pain</a:t>
          </a:r>
          <a:endParaRPr lang="en-US" sz="2400" b="0" dirty="0">
            <a:solidFill>
              <a:schemeClr val="tx1"/>
            </a:solidFill>
            <a:latin typeface="Arial Narrow" pitchFamily="34" charset="0"/>
          </a:endParaRPr>
        </a:p>
      </dgm:t>
    </dgm:pt>
    <dgm:pt modelId="{F8B3265C-4032-4DD4-AA97-5EE2BA1E18D0}" type="parTrans" cxnId="{7AC88A3B-FFCB-42EA-9708-4301BFAD6F03}">
      <dgm:prSet/>
      <dgm:spPr/>
      <dgm:t>
        <a:bodyPr/>
        <a:lstStyle/>
        <a:p>
          <a:endParaRPr lang="en-US"/>
        </a:p>
      </dgm:t>
    </dgm:pt>
    <dgm:pt modelId="{13B28508-95A6-48C8-ACBF-2322110C4337}" type="sibTrans" cxnId="{7AC88A3B-FFCB-42EA-9708-4301BFAD6F03}">
      <dgm:prSet/>
      <dgm:spPr/>
      <dgm:t>
        <a:bodyPr/>
        <a:lstStyle/>
        <a:p>
          <a:endParaRPr lang="en-US"/>
        </a:p>
      </dgm:t>
    </dgm:pt>
    <dgm:pt modelId="{9F8F37F6-7909-4836-A8C8-1782BFE53866}">
      <dgm:prSet phldrT="[Text]" custT="1"/>
      <dgm:spPr>
        <a:ln>
          <a:solidFill>
            <a:schemeClr val="tx1"/>
          </a:solidFill>
        </a:ln>
        <a:effectLst>
          <a:outerShdw blurRad="50800" dist="38100" dir="5400000" algn="t" rotWithShape="0">
            <a:prstClr val="black">
              <a:alpha val="40000"/>
            </a:prstClr>
          </a:outerShdw>
        </a:effectLst>
        <a:scene3d>
          <a:camera prst="orthographicFront"/>
          <a:lightRig rig="threePt" dir="t"/>
        </a:scene3d>
        <a:sp3d>
          <a:bevelT w="165100" prst="coolSlant"/>
        </a:sp3d>
      </dgm:spPr>
      <dgm:t>
        <a:bodyPr anchor="t"/>
        <a:lstStyle/>
        <a:p>
          <a:pPr algn="ctr"/>
          <a:endParaRPr lang="en-US" sz="2400" b="1" dirty="0" smtClean="0">
            <a:solidFill>
              <a:schemeClr val="tx1"/>
            </a:solidFill>
            <a:latin typeface="Arial Narrow" pitchFamily="34" charset="0"/>
          </a:endParaRPr>
        </a:p>
        <a:p>
          <a:pPr algn="r"/>
          <a:r>
            <a:rPr lang="en-US" sz="2400" b="0" dirty="0" smtClean="0">
              <a:solidFill>
                <a:schemeClr val="tx1"/>
              </a:solidFill>
              <a:latin typeface="Arial Narrow" pitchFamily="34" charset="0"/>
            </a:rPr>
            <a:t>Transcending the Trauma</a:t>
          </a:r>
          <a:endParaRPr lang="en-US" sz="2400" b="0" dirty="0">
            <a:solidFill>
              <a:schemeClr val="tx1"/>
            </a:solidFill>
            <a:latin typeface="Arial Narrow" pitchFamily="34" charset="0"/>
          </a:endParaRPr>
        </a:p>
      </dgm:t>
    </dgm:pt>
    <dgm:pt modelId="{6B4C0E91-3B2D-463D-9E90-49528AEC5CD8}" type="parTrans" cxnId="{4F1D1FD7-DEE5-4B8A-91ED-3354C942AB33}">
      <dgm:prSet/>
      <dgm:spPr/>
      <dgm:t>
        <a:bodyPr/>
        <a:lstStyle/>
        <a:p>
          <a:endParaRPr lang="en-US"/>
        </a:p>
      </dgm:t>
    </dgm:pt>
    <dgm:pt modelId="{99BD764F-BB98-4FA6-99DF-301BFD944BF8}" type="sibTrans" cxnId="{4F1D1FD7-DEE5-4B8A-91ED-3354C942AB33}">
      <dgm:prSet/>
      <dgm:spPr/>
      <dgm:t>
        <a:bodyPr/>
        <a:lstStyle/>
        <a:p>
          <a:endParaRPr lang="en-US"/>
        </a:p>
      </dgm:t>
    </dgm:pt>
    <dgm:pt modelId="{08906168-CA10-4216-925D-AD68E0BE52E9}">
      <dgm:prSet phldrT="[Text]" custT="1"/>
      <dgm:spPr>
        <a:solidFill>
          <a:schemeClr val="tx1"/>
        </a:solidFill>
        <a:ln>
          <a:solidFill>
            <a:schemeClr val="tx1"/>
          </a:solidFill>
        </a:ln>
        <a:scene3d>
          <a:camera prst="orthographicFront"/>
          <a:lightRig rig="threePt" dir="t"/>
        </a:scene3d>
        <a:sp3d>
          <a:bevelT w="165100" prst="coolSlant"/>
        </a:sp3d>
      </dgm:spPr>
      <dgm:t>
        <a:bodyPr anchor="ctr"/>
        <a:lstStyle/>
        <a:p>
          <a:pPr algn="r">
            <a:spcAft>
              <a:spcPts val="0"/>
            </a:spcAft>
          </a:pPr>
          <a:r>
            <a:rPr lang="en-US" sz="2200" b="0" dirty="0" smtClean="0">
              <a:solidFill>
                <a:schemeClr val="bg1"/>
              </a:solidFill>
              <a:latin typeface="Arial Narrow" pitchFamily="34" charset="0"/>
            </a:rPr>
            <a:t>               Confronting       Historical </a:t>
          </a:r>
        </a:p>
        <a:p>
          <a:pPr algn="ctr">
            <a:spcAft>
              <a:spcPts val="0"/>
            </a:spcAft>
          </a:pPr>
          <a:r>
            <a:rPr lang="en-US" sz="2200" b="0" dirty="0" smtClean="0">
              <a:solidFill>
                <a:schemeClr val="bg1"/>
              </a:solidFill>
              <a:latin typeface="Arial Narrow" pitchFamily="34" charset="0"/>
            </a:rPr>
            <a:t>          Trauma &amp;           Embracing Our   History </a:t>
          </a:r>
        </a:p>
        <a:p>
          <a:pPr algn="r">
            <a:spcAft>
              <a:spcPts val="0"/>
            </a:spcAft>
          </a:pPr>
          <a:endParaRPr lang="en-US" sz="2000" b="0" dirty="0" smtClean="0">
            <a:solidFill>
              <a:schemeClr val="bg1"/>
            </a:solidFill>
            <a:latin typeface="Arial Narrow" pitchFamily="34" charset="0"/>
          </a:endParaRPr>
        </a:p>
        <a:p>
          <a:pPr algn="r">
            <a:spcAft>
              <a:spcPts val="0"/>
            </a:spcAft>
          </a:pPr>
          <a:endParaRPr lang="en-US" sz="1800" b="0" dirty="0" smtClean="0">
            <a:solidFill>
              <a:schemeClr val="bg1"/>
            </a:solidFill>
            <a:latin typeface="Arial Narrow" pitchFamily="34" charset="0"/>
          </a:endParaRPr>
        </a:p>
        <a:p>
          <a:pPr algn="r">
            <a:spcAft>
              <a:spcPts val="0"/>
            </a:spcAft>
          </a:pPr>
          <a:endParaRPr lang="en-US" sz="1800" b="0" dirty="0" smtClean="0">
            <a:solidFill>
              <a:schemeClr val="bg1"/>
            </a:solidFill>
            <a:latin typeface="Arial Narrow" pitchFamily="34" charset="0"/>
          </a:endParaRPr>
        </a:p>
        <a:p>
          <a:pPr algn="r">
            <a:spcAft>
              <a:spcPts val="0"/>
            </a:spcAft>
          </a:pPr>
          <a:endParaRPr lang="en-US" sz="1800" b="0" dirty="0">
            <a:solidFill>
              <a:schemeClr val="bg1"/>
            </a:solidFill>
            <a:latin typeface="Arial Narrow" pitchFamily="34" charset="0"/>
          </a:endParaRPr>
        </a:p>
      </dgm:t>
    </dgm:pt>
    <dgm:pt modelId="{4E8576B3-1692-4551-BB6F-DE55C603668E}" type="parTrans" cxnId="{92B642E3-0F63-4267-A027-4C320EFE1E0F}">
      <dgm:prSet/>
      <dgm:spPr/>
      <dgm:t>
        <a:bodyPr/>
        <a:lstStyle/>
        <a:p>
          <a:endParaRPr lang="en-US"/>
        </a:p>
      </dgm:t>
    </dgm:pt>
    <dgm:pt modelId="{78362D8E-2925-4CD9-86A9-BDA6F953241A}" type="sibTrans" cxnId="{92B642E3-0F63-4267-A027-4C320EFE1E0F}">
      <dgm:prSet/>
      <dgm:spPr/>
      <dgm:t>
        <a:bodyPr/>
        <a:lstStyle/>
        <a:p>
          <a:endParaRPr lang="en-US"/>
        </a:p>
      </dgm:t>
    </dgm:pt>
    <dgm:pt modelId="{86F6E966-8BA6-464A-8C80-9C5CB3D33F34}" type="pres">
      <dgm:prSet presAssocID="{4DBFDF98-9D9C-4104-B665-70E200CFA844}" presName="compositeShape" presStyleCnt="0">
        <dgm:presLayoutVars>
          <dgm:chMax val="7"/>
          <dgm:dir/>
          <dgm:resizeHandles val="exact"/>
        </dgm:presLayoutVars>
      </dgm:prSet>
      <dgm:spPr/>
      <dgm:t>
        <a:bodyPr/>
        <a:lstStyle/>
        <a:p>
          <a:endParaRPr lang="en-US"/>
        </a:p>
      </dgm:t>
    </dgm:pt>
    <dgm:pt modelId="{FDE28D9A-17AA-4A48-9A27-DD690311A2F8}" type="pres">
      <dgm:prSet presAssocID="{4DBFDF98-9D9C-4104-B665-70E200CFA844}" presName="wedge1" presStyleLbl="node1" presStyleIdx="0" presStyleCnt="4"/>
      <dgm:spPr/>
      <dgm:t>
        <a:bodyPr/>
        <a:lstStyle/>
        <a:p>
          <a:endParaRPr lang="en-US"/>
        </a:p>
      </dgm:t>
    </dgm:pt>
    <dgm:pt modelId="{07471F16-D94E-4FFB-9FAF-AA018FAD83D0}" type="pres">
      <dgm:prSet presAssocID="{4DBFDF98-9D9C-4104-B665-70E200CFA844}" presName="dummy1a" presStyleCnt="0"/>
      <dgm:spPr/>
      <dgm:t>
        <a:bodyPr/>
        <a:lstStyle/>
        <a:p>
          <a:endParaRPr lang="en-US"/>
        </a:p>
      </dgm:t>
    </dgm:pt>
    <dgm:pt modelId="{C68E0010-85E1-49A4-9770-1AAEC1AF2FA4}" type="pres">
      <dgm:prSet presAssocID="{4DBFDF98-9D9C-4104-B665-70E200CFA844}" presName="dummy1b" presStyleCnt="0"/>
      <dgm:spPr/>
      <dgm:t>
        <a:bodyPr/>
        <a:lstStyle/>
        <a:p>
          <a:endParaRPr lang="en-US"/>
        </a:p>
      </dgm:t>
    </dgm:pt>
    <dgm:pt modelId="{5E79F7FB-7EA6-476A-B6F3-13878E228B35}" type="pres">
      <dgm:prSet presAssocID="{4DBFDF98-9D9C-4104-B665-70E200CFA844}" presName="wedge1Tx" presStyleLbl="node1" presStyleIdx="0" presStyleCnt="4">
        <dgm:presLayoutVars>
          <dgm:chMax val="0"/>
          <dgm:chPref val="0"/>
          <dgm:bulletEnabled val="1"/>
        </dgm:presLayoutVars>
      </dgm:prSet>
      <dgm:spPr/>
      <dgm:t>
        <a:bodyPr/>
        <a:lstStyle/>
        <a:p>
          <a:endParaRPr lang="en-US"/>
        </a:p>
      </dgm:t>
    </dgm:pt>
    <dgm:pt modelId="{DAF38DAE-E256-4009-8E4C-0492896B4EAA}" type="pres">
      <dgm:prSet presAssocID="{4DBFDF98-9D9C-4104-B665-70E200CFA844}" presName="wedge2" presStyleLbl="node1" presStyleIdx="1" presStyleCnt="4"/>
      <dgm:spPr/>
      <dgm:t>
        <a:bodyPr/>
        <a:lstStyle/>
        <a:p>
          <a:endParaRPr lang="en-US"/>
        </a:p>
      </dgm:t>
    </dgm:pt>
    <dgm:pt modelId="{B1009DA9-ACD1-4AC6-ABCB-75695E3BB16B}" type="pres">
      <dgm:prSet presAssocID="{4DBFDF98-9D9C-4104-B665-70E200CFA844}" presName="dummy2a" presStyleCnt="0"/>
      <dgm:spPr/>
      <dgm:t>
        <a:bodyPr/>
        <a:lstStyle/>
        <a:p>
          <a:endParaRPr lang="en-US"/>
        </a:p>
      </dgm:t>
    </dgm:pt>
    <dgm:pt modelId="{B9DB5D53-0F15-42DA-B640-77248B5C9062}" type="pres">
      <dgm:prSet presAssocID="{4DBFDF98-9D9C-4104-B665-70E200CFA844}" presName="dummy2b" presStyleCnt="0"/>
      <dgm:spPr/>
      <dgm:t>
        <a:bodyPr/>
        <a:lstStyle/>
        <a:p>
          <a:endParaRPr lang="en-US"/>
        </a:p>
      </dgm:t>
    </dgm:pt>
    <dgm:pt modelId="{08CE5C78-E5F6-44E7-A993-29A2B901B5B8}" type="pres">
      <dgm:prSet presAssocID="{4DBFDF98-9D9C-4104-B665-70E200CFA844}" presName="wedge2Tx" presStyleLbl="node1" presStyleIdx="1" presStyleCnt="4">
        <dgm:presLayoutVars>
          <dgm:chMax val="0"/>
          <dgm:chPref val="0"/>
          <dgm:bulletEnabled val="1"/>
        </dgm:presLayoutVars>
      </dgm:prSet>
      <dgm:spPr/>
      <dgm:t>
        <a:bodyPr/>
        <a:lstStyle/>
        <a:p>
          <a:endParaRPr lang="en-US"/>
        </a:p>
      </dgm:t>
    </dgm:pt>
    <dgm:pt modelId="{B261CD76-2D10-4456-99BB-FA6FF03BF04E}" type="pres">
      <dgm:prSet presAssocID="{4DBFDF98-9D9C-4104-B665-70E200CFA844}" presName="wedge3" presStyleLbl="node1" presStyleIdx="2" presStyleCnt="4"/>
      <dgm:spPr/>
      <dgm:t>
        <a:bodyPr/>
        <a:lstStyle/>
        <a:p>
          <a:endParaRPr lang="en-US"/>
        </a:p>
      </dgm:t>
    </dgm:pt>
    <dgm:pt modelId="{9E9E2327-D8F0-497F-A613-9A111761BA59}" type="pres">
      <dgm:prSet presAssocID="{4DBFDF98-9D9C-4104-B665-70E200CFA844}" presName="dummy3a" presStyleCnt="0"/>
      <dgm:spPr/>
      <dgm:t>
        <a:bodyPr/>
        <a:lstStyle/>
        <a:p>
          <a:endParaRPr lang="en-US"/>
        </a:p>
      </dgm:t>
    </dgm:pt>
    <dgm:pt modelId="{A00B4344-561C-4260-B16D-E97B52B7AFAF}" type="pres">
      <dgm:prSet presAssocID="{4DBFDF98-9D9C-4104-B665-70E200CFA844}" presName="dummy3b" presStyleCnt="0"/>
      <dgm:spPr/>
      <dgm:t>
        <a:bodyPr/>
        <a:lstStyle/>
        <a:p>
          <a:endParaRPr lang="en-US"/>
        </a:p>
      </dgm:t>
    </dgm:pt>
    <dgm:pt modelId="{DFE73F2A-A1E1-434D-B700-B55DB480B928}" type="pres">
      <dgm:prSet presAssocID="{4DBFDF98-9D9C-4104-B665-70E200CFA844}" presName="wedge3Tx" presStyleLbl="node1" presStyleIdx="2" presStyleCnt="4">
        <dgm:presLayoutVars>
          <dgm:chMax val="0"/>
          <dgm:chPref val="0"/>
          <dgm:bulletEnabled val="1"/>
        </dgm:presLayoutVars>
      </dgm:prSet>
      <dgm:spPr/>
      <dgm:t>
        <a:bodyPr/>
        <a:lstStyle/>
        <a:p>
          <a:endParaRPr lang="en-US"/>
        </a:p>
      </dgm:t>
    </dgm:pt>
    <dgm:pt modelId="{0D7315BF-D2C0-4601-B338-EA7602BC5C5C}" type="pres">
      <dgm:prSet presAssocID="{4DBFDF98-9D9C-4104-B665-70E200CFA844}" presName="wedge4" presStyleLbl="node1" presStyleIdx="3" presStyleCnt="4"/>
      <dgm:spPr/>
      <dgm:t>
        <a:bodyPr/>
        <a:lstStyle/>
        <a:p>
          <a:endParaRPr lang="en-US"/>
        </a:p>
      </dgm:t>
    </dgm:pt>
    <dgm:pt modelId="{8006B1A2-261E-411B-ACF6-E160455FF43B}" type="pres">
      <dgm:prSet presAssocID="{4DBFDF98-9D9C-4104-B665-70E200CFA844}" presName="dummy4a" presStyleCnt="0"/>
      <dgm:spPr/>
      <dgm:t>
        <a:bodyPr/>
        <a:lstStyle/>
        <a:p>
          <a:endParaRPr lang="en-US"/>
        </a:p>
      </dgm:t>
    </dgm:pt>
    <dgm:pt modelId="{E7C35007-1D7F-4155-97AE-060A6F96956B}" type="pres">
      <dgm:prSet presAssocID="{4DBFDF98-9D9C-4104-B665-70E200CFA844}" presName="dummy4b" presStyleCnt="0"/>
      <dgm:spPr/>
      <dgm:t>
        <a:bodyPr/>
        <a:lstStyle/>
        <a:p>
          <a:endParaRPr lang="en-US"/>
        </a:p>
      </dgm:t>
    </dgm:pt>
    <dgm:pt modelId="{8F3F7BE7-DD35-4F8D-A96F-CD976F228935}" type="pres">
      <dgm:prSet presAssocID="{4DBFDF98-9D9C-4104-B665-70E200CFA844}" presName="wedge4Tx" presStyleLbl="node1" presStyleIdx="3" presStyleCnt="4">
        <dgm:presLayoutVars>
          <dgm:chMax val="0"/>
          <dgm:chPref val="0"/>
          <dgm:bulletEnabled val="1"/>
        </dgm:presLayoutVars>
      </dgm:prSet>
      <dgm:spPr/>
      <dgm:t>
        <a:bodyPr/>
        <a:lstStyle/>
        <a:p>
          <a:endParaRPr lang="en-US"/>
        </a:p>
      </dgm:t>
    </dgm:pt>
    <dgm:pt modelId="{F2BDB9AD-C03B-4F58-A714-67E3AF71B0BD}" type="pres">
      <dgm:prSet presAssocID="{B046F16D-BE02-4F60-B974-0B5290FA96DA}" presName="arrowWedge1" presStyleLbl="fgSibTrans2D1" presStyleIdx="0" presStyleCnt="4"/>
      <dgm:spPr>
        <a:scene3d>
          <a:camera prst="orthographicFront"/>
          <a:lightRig rig="threePt" dir="t"/>
        </a:scene3d>
        <a:sp3d>
          <a:bevelT w="165100" prst="coolSlant"/>
        </a:sp3d>
      </dgm:spPr>
      <dgm:t>
        <a:bodyPr/>
        <a:lstStyle/>
        <a:p>
          <a:endParaRPr lang="en-US"/>
        </a:p>
      </dgm:t>
    </dgm:pt>
    <dgm:pt modelId="{D0781261-9A28-4F23-ACF2-AABDA8AB78C9}" type="pres">
      <dgm:prSet presAssocID="{13B28508-95A6-48C8-ACBF-2322110C4337}" presName="arrowWedge2" presStyleLbl="fgSibTrans2D1" presStyleIdx="1" presStyleCnt="4"/>
      <dgm:spPr>
        <a:scene3d>
          <a:camera prst="orthographicFront"/>
          <a:lightRig rig="threePt" dir="t"/>
        </a:scene3d>
        <a:sp3d>
          <a:bevelT w="165100" prst="coolSlant"/>
        </a:sp3d>
      </dgm:spPr>
      <dgm:t>
        <a:bodyPr/>
        <a:lstStyle/>
        <a:p>
          <a:endParaRPr lang="en-US"/>
        </a:p>
      </dgm:t>
    </dgm:pt>
    <dgm:pt modelId="{3B687EE5-F76D-4F55-AC54-252F8FF775C2}" type="pres">
      <dgm:prSet presAssocID="{99BD764F-BB98-4FA6-99DF-301BFD944BF8}" presName="arrowWedge3" presStyleLbl="fgSibTrans2D1" presStyleIdx="2" presStyleCnt="4"/>
      <dgm:spPr>
        <a:scene3d>
          <a:camera prst="orthographicFront"/>
          <a:lightRig rig="threePt" dir="t"/>
        </a:scene3d>
        <a:sp3d>
          <a:bevelT w="165100" prst="coolSlant"/>
        </a:sp3d>
      </dgm:spPr>
      <dgm:t>
        <a:bodyPr/>
        <a:lstStyle/>
        <a:p>
          <a:endParaRPr lang="en-US"/>
        </a:p>
      </dgm:t>
    </dgm:pt>
    <dgm:pt modelId="{B57EC56A-F165-401A-A44F-2B67FD032044}" type="pres">
      <dgm:prSet presAssocID="{78362D8E-2925-4CD9-86A9-BDA6F953241A}" presName="arrowWedge4" presStyleLbl="fgSibTrans2D1" presStyleIdx="3" presStyleCnt="4"/>
      <dgm:spPr>
        <a:scene3d>
          <a:camera prst="orthographicFront"/>
          <a:lightRig rig="threePt" dir="t"/>
        </a:scene3d>
        <a:sp3d>
          <a:bevelT w="165100" prst="coolSlant"/>
        </a:sp3d>
      </dgm:spPr>
      <dgm:t>
        <a:bodyPr/>
        <a:lstStyle/>
        <a:p>
          <a:endParaRPr lang="en-US"/>
        </a:p>
      </dgm:t>
    </dgm:pt>
  </dgm:ptLst>
  <dgm:cxnLst>
    <dgm:cxn modelId="{322AB82C-1E01-410B-8420-AC53EB83DDBA}" type="presOf" srcId="{21C57821-583C-40AE-AD56-B9D28F89835C}" destId="{5E79F7FB-7EA6-476A-B6F3-13878E228B35}" srcOrd="1" destOrd="0" presId="urn:microsoft.com/office/officeart/2005/8/layout/cycle8"/>
    <dgm:cxn modelId="{5D61BA8E-85D0-4085-BC61-E61876DD0522}" type="presOf" srcId="{08906168-CA10-4216-925D-AD68E0BE52E9}" destId="{0D7315BF-D2C0-4601-B338-EA7602BC5C5C}" srcOrd="0" destOrd="0" presId="urn:microsoft.com/office/officeart/2005/8/layout/cycle8"/>
    <dgm:cxn modelId="{D5FF6863-C25F-49B4-A647-943F14E216B5}" type="presOf" srcId="{20EF6BA3-ADB7-4917-ABC7-EC5642388CE7}" destId="{DAF38DAE-E256-4009-8E4C-0492896B4EAA}" srcOrd="0" destOrd="0" presId="urn:microsoft.com/office/officeart/2005/8/layout/cycle8"/>
    <dgm:cxn modelId="{87D61D05-C3D1-4084-ACEE-862B5A7E6F21}" srcId="{4DBFDF98-9D9C-4104-B665-70E200CFA844}" destId="{21C57821-583C-40AE-AD56-B9D28F89835C}" srcOrd="0" destOrd="0" parTransId="{BE192A60-1C71-4360-A61F-226D30056174}" sibTransId="{B046F16D-BE02-4F60-B974-0B5290FA96DA}"/>
    <dgm:cxn modelId="{4F1D1FD7-DEE5-4B8A-91ED-3354C942AB33}" srcId="{4DBFDF98-9D9C-4104-B665-70E200CFA844}" destId="{9F8F37F6-7909-4836-A8C8-1782BFE53866}" srcOrd="2" destOrd="0" parTransId="{6B4C0E91-3B2D-463D-9E90-49528AEC5CD8}" sibTransId="{99BD764F-BB98-4FA6-99DF-301BFD944BF8}"/>
    <dgm:cxn modelId="{48DC56F0-689F-4644-B9E8-0958D1724EF3}" type="presOf" srcId="{20EF6BA3-ADB7-4917-ABC7-EC5642388CE7}" destId="{08CE5C78-E5F6-44E7-A993-29A2B901B5B8}" srcOrd="1" destOrd="0" presId="urn:microsoft.com/office/officeart/2005/8/layout/cycle8"/>
    <dgm:cxn modelId="{5D298C73-0D4D-4B59-B2ED-A9A123CE6FBA}" type="presOf" srcId="{08906168-CA10-4216-925D-AD68E0BE52E9}" destId="{8F3F7BE7-DD35-4F8D-A96F-CD976F228935}" srcOrd="1" destOrd="0" presId="urn:microsoft.com/office/officeart/2005/8/layout/cycle8"/>
    <dgm:cxn modelId="{738ECD40-97E9-4366-9E4E-3B405D0B253E}" type="presOf" srcId="{4DBFDF98-9D9C-4104-B665-70E200CFA844}" destId="{86F6E966-8BA6-464A-8C80-9C5CB3D33F34}" srcOrd="0" destOrd="0" presId="urn:microsoft.com/office/officeart/2005/8/layout/cycle8"/>
    <dgm:cxn modelId="{84388004-3F78-4D1D-82CA-11B2AF593016}" type="presOf" srcId="{21C57821-583C-40AE-AD56-B9D28F89835C}" destId="{FDE28D9A-17AA-4A48-9A27-DD690311A2F8}" srcOrd="0" destOrd="0" presId="urn:microsoft.com/office/officeart/2005/8/layout/cycle8"/>
    <dgm:cxn modelId="{1B475386-E8E9-44C2-AF67-457ED1EED4D1}" type="presOf" srcId="{9F8F37F6-7909-4836-A8C8-1782BFE53866}" destId="{DFE73F2A-A1E1-434D-B700-B55DB480B928}" srcOrd="1" destOrd="0" presId="urn:microsoft.com/office/officeart/2005/8/layout/cycle8"/>
    <dgm:cxn modelId="{8FC5D5D9-4767-4D7E-ADE1-232563A3D410}" type="presOf" srcId="{9F8F37F6-7909-4836-A8C8-1782BFE53866}" destId="{B261CD76-2D10-4456-99BB-FA6FF03BF04E}" srcOrd="0" destOrd="0" presId="urn:microsoft.com/office/officeart/2005/8/layout/cycle8"/>
    <dgm:cxn modelId="{7AC88A3B-FFCB-42EA-9708-4301BFAD6F03}" srcId="{4DBFDF98-9D9C-4104-B665-70E200CFA844}" destId="{20EF6BA3-ADB7-4917-ABC7-EC5642388CE7}" srcOrd="1" destOrd="0" parTransId="{F8B3265C-4032-4DD4-AA97-5EE2BA1E18D0}" sibTransId="{13B28508-95A6-48C8-ACBF-2322110C4337}"/>
    <dgm:cxn modelId="{92B642E3-0F63-4267-A027-4C320EFE1E0F}" srcId="{4DBFDF98-9D9C-4104-B665-70E200CFA844}" destId="{08906168-CA10-4216-925D-AD68E0BE52E9}" srcOrd="3" destOrd="0" parTransId="{4E8576B3-1692-4551-BB6F-DE55C603668E}" sibTransId="{78362D8E-2925-4CD9-86A9-BDA6F953241A}"/>
    <dgm:cxn modelId="{B1C7A2D1-9632-4AB4-A098-95EA63B3C16B}" type="presParOf" srcId="{86F6E966-8BA6-464A-8C80-9C5CB3D33F34}" destId="{FDE28D9A-17AA-4A48-9A27-DD690311A2F8}" srcOrd="0" destOrd="0" presId="urn:microsoft.com/office/officeart/2005/8/layout/cycle8"/>
    <dgm:cxn modelId="{FC0356E3-EA67-48A2-94D1-78185BF74A96}" type="presParOf" srcId="{86F6E966-8BA6-464A-8C80-9C5CB3D33F34}" destId="{07471F16-D94E-4FFB-9FAF-AA018FAD83D0}" srcOrd="1" destOrd="0" presId="urn:microsoft.com/office/officeart/2005/8/layout/cycle8"/>
    <dgm:cxn modelId="{43270DF5-BA3E-418B-ABFD-2199E3FC7002}" type="presParOf" srcId="{86F6E966-8BA6-464A-8C80-9C5CB3D33F34}" destId="{C68E0010-85E1-49A4-9770-1AAEC1AF2FA4}" srcOrd="2" destOrd="0" presId="urn:microsoft.com/office/officeart/2005/8/layout/cycle8"/>
    <dgm:cxn modelId="{2C87798D-7F08-429E-A281-6A27E3441E5F}" type="presParOf" srcId="{86F6E966-8BA6-464A-8C80-9C5CB3D33F34}" destId="{5E79F7FB-7EA6-476A-B6F3-13878E228B35}" srcOrd="3" destOrd="0" presId="urn:microsoft.com/office/officeart/2005/8/layout/cycle8"/>
    <dgm:cxn modelId="{2A6328AB-B554-4B4E-B992-2922448459A2}" type="presParOf" srcId="{86F6E966-8BA6-464A-8C80-9C5CB3D33F34}" destId="{DAF38DAE-E256-4009-8E4C-0492896B4EAA}" srcOrd="4" destOrd="0" presId="urn:microsoft.com/office/officeart/2005/8/layout/cycle8"/>
    <dgm:cxn modelId="{5BA69FDE-CBD3-433D-83D3-9E4CF6B84F2A}" type="presParOf" srcId="{86F6E966-8BA6-464A-8C80-9C5CB3D33F34}" destId="{B1009DA9-ACD1-4AC6-ABCB-75695E3BB16B}" srcOrd="5" destOrd="0" presId="urn:microsoft.com/office/officeart/2005/8/layout/cycle8"/>
    <dgm:cxn modelId="{3CDFA72D-4223-4EE6-ADC7-3B961D2A75AB}" type="presParOf" srcId="{86F6E966-8BA6-464A-8C80-9C5CB3D33F34}" destId="{B9DB5D53-0F15-42DA-B640-77248B5C9062}" srcOrd="6" destOrd="0" presId="urn:microsoft.com/office/officeart/2005/8/layout/cycle8"/>
    <dgm:cxn modelId="{44AD10E1-4208-427E-A6B9-45852A169D48}" type="presParOf" srcId="{86F6E966-8BA6-464A-8C80-9C5CB3D33F34}" destId="{08CE5C78-E5F6-44E7-A993-29A2B901B5B8}" srcOrd="7" destOrd="0" presId="urn:microsoft.com/office/officeart/2005/8/layout/cycle8"/>
    <dgm:cxn modelId="{54353A52-24CE-433A-8026-36F057199A1A}" type="presParOf" srcId="{86F6E966-8BA6-464A-8C80-9C5CB3D33F34}" destId="{B261CD76-2D10-4456-99BB-FA6FF03BF04E}" srcOrd="8" destOrd="0" presId="urn:microsoft.com/office/officeart/2005/8/layout/cycle8"/>
    <dgm:cxn modelId="{345F99BF-C4DC-4002-BE35-9CE28F3C6CF1}" type="presParOf" srcId="{86F6E966-8BA6-464A-8C80-9C5CB3D33F34}" destId="{9E9E2327-D8F0-497F-A613-9A111761BA59}" srcOrd="9" destOrd="0" presId="urn:microsoft.com/office/officeart/2005/8/layout/cycle8"/>
    <dgm:cxn modelId="{022EA5D9-42AA-48C1-930F-9C836EFD764A}" type="presParOf" srcId="{86F6E966-8BA6-464A-8C80-9C5CB3D33F34}" destId="{A00B4344-561C-4260-B16D-E97B52B7AFAF}" srcOrd="10" destOrd="0" presId="urn:microsoft.com/office/officeart/2005/8/layout/cycle8"/>
    <dgm:cxn modelId="{C5B17016-FD4E-4065-A03F-861CD39BA220}" type="presParOf" srcId="{86F6E966-8BA6-464A-8C80-9C5CB3D33F34}" destId="{DFE73F2A-A1E1-434D-B700-B55DB480B928}" srcOrd="11" destOrd="0" presId="urn:microsoft.com/office/officeart/2005/8/layout/cycle8"/>
    <dgm:cxn modelId="{5FAD6E39-18B4-40AC-ABB1-C812992B2272}" type="presParOf" srcId="{86F6E966-8BA6-464A-8C80-9C5CB3D33F34}" destId="{0D7315BF-D2C0-4601-B338-EA7602BC5C5C}" srcOrd="12" destOrd="0" presId="urn:microsoft.com/office/officeart/2005/8/layout/cycle8"/>
    <dgm:cxn modelId="{802D805C-2283-43F0-ABD0-CFA14D71CB1B}" type="presParOf" srcId="{86F6E966-8BA6-464A-8C80-9C5CB3D33F34}" destId="{8006B1A2-261E-411B-ACF6-E160455FF43B}" srcOrd="13" destOrd="0" presId="urn:microsoft.com/office/officeart/2005/8/layout/cycle8"/>
    <dgm:cxn modelId="{D1D3A943-9751-4C67-9DEE-70A2BB77832A}" type="presParOf" srcId="{86F6E966-8BA6-464A-8C80-9C5CB3D33F34}" destId="{E7C35007-1D7F-4155-97AE-060A6F96956B}" srcOrd="14" destOrd="0" presId="urn:microsoft.com/office/officeart/2005/8/layout/cycle8"/>
    <dgm:cxn modelId="{879385B2-8642-4A23-95B8-A2A98067057B}" type="presParOf" srcId="{86F6E966-8BA6-464A-8C80-9C5CB3D33F34}" destId="{8F3F7BE7-DD35-4F8D-A96F-CD976F228935}" srcOrd="15" destOrd="0" presId="urn:microsoft.com/office/officeart/2005/8/layout/cycle8"/>
    <dgm:cxn modelId="{6D140867-69C4-4188-A1D2-1354F00099D7}" type="presParOf" srcId="{86F6E966-8BA6-464A-8C80-9C5CB3D33F34}" destId="{F2BDB9AD-C03B-4F58-A714-67E3AF71B0BD}" srcOrd="16" destOrd="0" presId="urn:microsoft.com/office/officeart/2005/8/layout/cycle8"/>
    <dgm:cxn modelId="{2AA55FF1-B6DC-4E59-9C19-FDD91A613343}" type="presParOf" srcId="{86F6E966-8BA6-464A-8C80-9C5CB3D33F34}" destId="{D0781261-9A28-4F23-ACF2-AABDA8AB78C9}" srcOrd="17" destOrd="0" presId="urn:microsoft.com/office/officeart/2005/8/layout/cycle8"/>
    <dgm:cxn modelId="{7CFDCEEB-28E2-4341-82B7-2A062CAAE380}" type="presParOf" srcId="{86F6E966-8BA6-464A-8C80-9C5CB3D33F34}" destId="{3B687EE5-F76D-4F55-AC54-252F8FF775C2}" srcOrd="18" destOrd="0" presId="urn:microsoft.com/office/officeart/2005/8/layout/cycle8"/>
    <dgm:cxn modelId="{75BC343D-EA3E-4BA7-A2C8-F037F123F77B}" type="presParOf" srcId="{86F6E966-8BA6-464A-8C80-9C5CB3D33F34}" destId="{B57EC56A-F165-401A-A44F-2B67FD032044}" srcOrd="19" destOrd="0" presId="urn:microsoft.com/office/officeart/2005/8/layout/cycle8"/>
  </dgm:cxnLst>
  <dgm:bg>
    <a:noFill/>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28D9A-17AA-4A48-9A27-DD690311A2F8}">
      <dsp:nvSpPr>
        <dsp:cNvPr id="0" name=""/>
        <dsp:cNvSpPr/>
      </dsp:nvSpPr>
      <dsp:spPr>
        <a:xfrm>
          <a:off x="2324822" y="368661"/>
          <a:ext cx="4928616" cy="4928616"/>
        </a:xfrm>
        <a:prstGeom prst="pie">
          <a:avLst>
            <a:gd name="adj1" fmla="val 16200000"/>
            <a:gd name="adj2" fmla="val 0"/>
          </a:avLst>
        </a:prstGeom>
        <a:solidFill>
          <a:srgbClr val="FF0000"/>
        </a:solidFill>
        <a:ln>
          <a:solidFill>
            <a:schemeClr val="tx1"/>
          </a:solidFill>
        </a:ln>
        <a:effectLst>
          <a:outerShdw blurRad="40000" dist="23000" dir="5400000" rotWithShape="0">
            <a:srgbClr val="000000">
              <a:alpha val="35000"/>
            </a:srgbClr>
          </a:outerShdw>
        </a:effectLst>
        <a:scene3d>
          <a:camera prst="orthographicFront"/>
          <a:lightRig rig="threePt" dir="t"/>
        </a:scene3d>
        <a:sp3d>
          <a:bevelT w="165100" prst="coolSlan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l" defTabSz="1066800">
            <a:lnSpc>
              <a:spcPct val="90000"/>
            </a:lnSpc>
            <a:spcBef>
              <a:spcPct val="0"/>
            </a:spcBef>
            <a:spcAft>
              <a:spcPts val="0"/>
            </a:spcAft>
          </a:pPr>
          <a:r>
            <a:rPr lang="en-US" sz="2400" b="0" kern="1200" dirty="0" smtClean="0">
              <a:latin typeface="Arial Narrow" pitchFamily="34" charset="0"/>
            </a:rPr>
            <a:t>Understanding </a:t>
          </a:r>
        </a:p>
        <a:p>
          <a:pPr lvl="0" algn="l" defTabSz="1066800">
            <a:lnSpc>
              <a:spcPct val="90000"/>
            </a:lnSpc>
            <a:spcBef>
              <a:spcPct val="0"/>
            </a:spcBef>
            <a:spcAft>
              <a:spcPts val="0"/>
            </a:spcAft>
          </a:pPr>
          <a:r>
            <a:rPr lang="en-US" sz="2400" b="0" kern="1200" dirty="0" smtClean="0">
              <a:latin typeface="Arial Narrow" pitchFamily="34" charset="0"/>
            </a:rPr>
            <a:t>the Trauma</a:t>
          </a:r>
        </a:p>
        <a:p>
          <a:pPr lvl="0" algn="l" defTabSz="1066800">
            <a:lnSpc>
              <a:spcPct val="90000"/>
            </a:lnSpc>
            <a:spcBef>
              <a:spcPct val="0"/>
            </a:spcBef>
            <a:spcAft>
              <a:spcPts val="0"/>
            </a:spcAft>
          </a:pPr>
          <a:endParaRPr lang="en-US" sz="2000" b="0" kern="1200" dirty="0" smtClean="0">
            <a:latin typeface="Arial Narrow" pitchFamily="34" charset="0"/>
          </a:endParaRPr>
        </a:p>
        <a:p>
          <a:pPr lvl="0" algn="l" defTabSz="1066800">
            <a:lnSpc>
              <a:spcPct val="90000"/>
            </a:lnSpc>
            <a:spcBef>
              <a:spcPct val="0"/>
            </a:spcBef>
            <a:spcAft>
              <a:spcPts val="0"/>
            </a:spcAft>
          </a:pPr>
          <a:endParaRPr lang="en-US" sz="2000" b="0" kern="1200" dirty="0" smtClean="0">
            <a:latin typeface="Arial Narrow" pitchFamily="34" charset="0"/>
          </a:endParaRPr>
        </a:p>
        <a:p>
          <a:pPr lvl="0" algn="l" defTabSz="1066800">
            <a:lnSpc>
              <a:spcPct val="90000"/>
            </a:lnSpc>
            <a:spcBef>
              <a:spcPct val="0"/>
            </a:spcBef>
            <a:spcAft>
              <a:spcPts val="0"/>
            </a:spcAft>
          </a:pPr>
          <a:endParaRPr lang="en-US" sz="2000" b="0" kern="1200" dirty="0">
            <a:latin typeface="Arial Narrow" pitchFamily="34" charset="0"/>
          </a:endParaRPr>
        </a:p>
      </dsp:txBody>
      <dsp:txXfrm>
        <a:off x="4941095" y="1390175"/>
        <a:ext cx="1818894" cy="1349501"/>
      </dsp:txXfrm>
    </dsp:sp>
    <dsp:sp modelId="{DAF38DAE-E256-4009-8E4C-0492896B4EAA}">
      <dsp:nvSpPr>
        <dsp:cNvPr id="0" name=""/>
        <dsp:cNvSpPr/>
      </dsp:nvSpPr>
      <dsp:spPr>
        <a:xfrm>
          <a:off x="2324822" y="534122"/>
          <a:ext cx="4928616" cy="4928616"/>
        </a:xfrm>
        <a:prstGeom prst="pie">
          <a:avLst>
            <a:gd name="adj1" fmla="val 0"/>
            <a:gd name="adj2" fmla="val 5400000"/>
          </a:avLst>
        </a:prstGeom>
        <a:solidFill>
          <a:srgbClr val="FFFF00"/>
        </a:solidFill>
        <a:ln>
          <a:solidFill>
            <a:schemeClr val="tx1"/>
          </a:solidFill>
        </a:ln>
        <a:effectLst>
          <a:outerShdw blurRad="40000" dist="23000" dir="5400000" rotWithShape="0">
            <a:srgbClr val="000000">
              <a:alpha val="35000"/>
            </a:srgbClr>
          </a:outerShdw>
        </a:effectLst>
        <a:scene3d>
          <a:camera prst="orthographicFront"/>
          <a:lightRig rig="threePt" dir="t"/>
        </a:scene3d>
        <a:sp3d>
          <a:bevelT w="165100" prst="coolSlan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b="0" kern="1200" dirty="0" smtClean="0">
            <a:solidFill>
              <a:schemeClr val="tx1"/>
            </a:solidFill>
            <a:latin typeface="Arial Narrow" pitchFamily="34" charset="0"/>
          </a:endParaRPr>
        </a:p>
        <a:p>
          <a:pPr lvl="0" algn="l" defTabSz="1066800">
            <a:lnSpc>
              <a:spcPct val="90000"/>
            </a:lnSpc>
            <a:spcBef>
              <a:spcPct val="0"/>
            </a:spcBef>
            <a:spcAft>
              <a:spcPts val="0"/>
            </a:spcAft>
          </a:pPr>
          <a:r>
            <a:rPr lang="en-US" sz="2400" b="0" kern="1200" dirty="0" smtClean="0">
              <a:solidFill>
                <a:schemeClr val="tx1"/>
              </a:solidFill>
              <a:latin typeface="Arial Narrow" pitchFamily="34" charset="0"/>
            </a:rPr>
            <a:t>Releasing</a:t>
          </a:r>
        </a:p>
        <a:p>
          <a:pPr lvl="0" algn="l" defTabSz="1066800">
            <a:lnSpc>
              <a:spcPct val="90000"/>
            </a:lnSpc>
            <a:spcBef>
              <a:spcPct val="0"/>
            </a:spcBef>
            <a:spcAft>
              <a:spcPts val="0"/>
            </a:spcAft>
          </a:pPr>
          <a:r>
            <a:rPr lang="en-US" sz="2400" b="0" kern="1200" dirty="0" smtClean="0">
              <a:solidFill>
                <a:schemeClr val="tx1"/>
              </a:solidFill>
              <a:latin typeface="Arial Narrow" pitchFamily="34" charset="0"/>
            </a:rPr>
            <a:t>Our Pain</a:t>
          </a:r>
          <a:endParaRPr lang="en-US" sz="2400" b="0" kern="1200" dirty="0">
            <a:solidFill>
              <a:schemeClr val="tx1"/>
            </a:solidFill>
            <a:latin typeface="Arial Narrow" pitchFamily="34" charset="0"/>
          </a:endParaRPr>
        </a:p>
      </dsp:txBody>
      <dsp:txXfrm>
        <a:off x="4941095" y="3091721"/>
        <a:ext cx="1818894" cy="1349501"/>
      </dsp:txXfrm>
    </dsp:sp>
    <dsp:sp modelId="{B261CD76-2D10-4456-99BB-FA6FF03BF04E}">
      <dsp:nvSpPr>
        <dsp:cNvPr id="0" name=""/>
        <dsp:cNvSpPr/>
      </dsp:nvSpPr>
      <dsp:spPr>
        <a:xfrm>
          <a:off x="2159361" y="534122"/>
          <a:ext cx="4928616" cy="4928616"/>
        </a:xfrm>
        <a:prstGeom prst="pie">
          <a:avLst>
            <a:gd name="adj1" fmla="val 5400000"/>
            <a:gd name="adj2" fmla="val 1080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solidFill>
            <a:schemeClr val="tx1"/>
          </a:solidFill>
        </a:ln>
        <a:effectLst>
          <a:outerShdw blurRad="50800" dist="38100" dir="5400000" algn="t" rotWithShape="0">
            <a:prstClr val="black">
              <a:alpha val="40000"/>
            </a:prstClr>
          </a:outerShdw>
        </a:effectLst>
        <a:scene3d>
          <a:camera prst="orthographicFront"/>
          <a:lightRig rig="threePt" dir="t"/>
        </a:scene3d>
        <a:sp3d>
          <a:bevelT w="165100" prst="coolSlan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t" anchorCtr="0">
          <a:noAutofit/>
        </a:bodyPr>
        <a:lstStyle/>
        <a:p>
          <a:pPr lvl="0" algn="ctr" defTabSz="1066800">
            <a:lnSpc>
              <a:spcPct val="90000"/>
            </a:lnSpc>
            <a:spcBef>
              <a:spcPct val="0"/>
            </a:spcBef>
            <a:spcAft>
              <a:spcPct val="35000"/>
            </a:spcAft>
          </a:pPr>
          <a:endParaRPr lang="en-US" sz="2400" b="1" kern="1200" dirty="0" smtClean="0">
            <a:solidFill>
              <a:schemeClr val="tx1"/>
            </a:solidFill>
            <a:latin typeface="Arial Narrow" pitchFamily="34" charset="0"/>
          </a:endParaRPr>
        </a:p>
        <a:p>
          <a:pPr lvl="0" algn="r" defTabSz="1066800">
            <a:lnSpc>
              <a:spcPct val="90000"/>
            </a:lnSpc>
            <a:spcBef>
              <a:spcPct val="0"/>
            </a:spcBef>
            <a:spcAft>
              <a:spcPct val="35000"/>
            </a:spcAft>
          </a:pPr>
          <a:r>
            <a:rPr lang="en-US" sz="2400" b="0" kern="1200" dirty="0" smtClean="0">
              <a:solidFill>
                <a:schemeClr val="tx1"/>
              </a:solidFill>
              <a:latin typeface="Arial Narrow" pitchFamily="34" charset="0"/>
            </a:rPr>
            <a:t>Transcending the Trauma</a:t>
          </a:r>
          <a:endParaRPr lang="en-US" sz="2400" b="0" kern="1200" dirty="0">
            <a:solidFill>
              <a:schemeClr val="tx1"/>
            </a:solidFill>
            <a:latin typeface="Arial Narrow" pitchFamily="34" charset="0"/>
          </a:endParaRPr>
        </a:p>
      </dsp:txBody>
      <dsp:txXfrm>
        <a:off x="2652809" y="3091721"/>
        <a:ext cx="1818894" cy="1349501"/>
      </dsp:txXfrm>
    </dsp:sp>
    <dsp:sp modelId="{0D7315BF-D2C0-4601-B338-EA7602BC5C5C}">
      <dsp:nvSpPr>
        <dsp:cNvPr id="0" name=""/>
        <dsp:cNvSpPr/>
      </dsp:nvSpPr>
      <dsp:spPr>
        <a:xfrm>
          <a:off x="2159361" y="368661"/>
          <a:ext cx="4928616" cy="4928616"/>
        </a:xfrm>
        <a:prstGeom prst="pie">
          <a:avLst>
            <a:gd name="adj1" fmla="val 10800000"/>
            <a:gd name="adj2" fmla="val 16200000"/>
          </a:avLst>
        </a:prstGeom>
        <a:solidFill>
          <a:schemeClr val="tx1"/>
        </a:solidFill>
        <a:ln>
          <a:solidFill>
            <a:schemeClr val="tx1"/>
          </a:solidFill>
        </a:ln>
        <a:effectLst>
          <a:outerShdw blurRad="40000" dist="23000" dir="5400000" rotWithShape="0">
            <a:srgbClr val="000000">
              <a:alpha val="35000"/>
            </a:srgbClr>
          </a:outerShdw>
        </a:effectLst>
        <a:scene3d>
          <a:camera prst="orthographicFront"/>
          <a:lightRig rig="threePt" dir="t"/>
        </a:scene3d>
        <a:sp3d>
          <a:bevelT w="165100" prst="coolSlan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r" defTabSz="977900">
            <a:lnSpc>
              <a:spcPct val="90000"/>
            </a:lnSpc>
            <a:spcBef>
              <a:spcPct val="0"/>
            </a:spcBef>
            <a:spcAft>
              <a:spcPts val="0"/>
            </a:spcAft>
          </a:pPr>
          <a:r>
            <a:rPr lang="en-US" sz="2200" b="0" kern="1200" dirty="0" smtClean="0">
              <a:solidFill>
                <a:schemeClr val="bg1"/>
              </a:solidFill>
              <a:latin typeface="Arial Narrow" pitchFamily="34" charset="0"/>
            </a:rPr>
            <a:t>               Confronting       Historical </a:t>
          </a:r>
        </a:p>
        <a:p>
          <a:pPr lvl="0" algn="ctr" defTabSz="977900">
            <a:lnSpc>
              <a:spcPct val="90000"/>
            </a:lnSpc>
            <a:spcBef>
              <a:spcPct val="0"/>
            </a:spcBef>
            <a:spcAft>
              <a:spcPts val="0"/>
            </a:spcAft>
          </a:pPr>
          <a:r>
            <a:rPr lang="en-US" sz="2200" b="0" kern="1200" dirty="0" smtClean="0">
              <a:solidFill>
                <a:schemeClr val="bg1"/>
              </a:solidFill>
              <a:latin typeface="Arial Narrow" pitchFamily="34" charset="0"/>
            </a:rPr>
            <a:t>          Trauma &amp;           Embracing Our   History </a:t>
          </a:r>
        </a:p>
        <a:p>
          <a:pPr lvl="0" algn="r" defTabSz="977900">
            <a:lnSpc>
              <a:spcPct val="90000"/>
            </a:lnSpc>
            <a:spcBef>
              <a:spcPct val="0"/>
            </a:spcBef>
            <a:spcAft>
              <a:spcPts val="0"/>
            </a:spcAft>
          </a:pPr>
          <a:endParaRPr lang="en-US" sz="2000" b="0" kern="1200" dirty="0" smtClean="0">
            <a:solidFill>
              <a:schemeClr val="bg1"/>
            </a:solidFill>
            <a:latin typeface="Arial Narrow" pitchFamily="34" charset="0"/>
          </a:endParaRPr>
        </a:p>
        <a:p>
          <a:pPr lvl="0" algn="r" defTabSz="977900">
            <a:lnSpc>
              <a:spcPct val="90000"/>
            </a:lnSpc>
            <a:spcBef>
              <a:spcPct val="0"/>
            </a:spcBef>
            <a:spcAft>
              <a:spcPts val="0"/>
            </a:spcAft>
          </a:pPr>
          <a:endParaRPr lang="en-US" sz="1800" b="0" kern="1200" dirty="0" smtClean="0">
            <a:solidFill>
              <a:schemeClr val="bg1"/>
            </a:solidFill>
            <a:latin typeface="Arial Narrow" pitchFamily="34" charset="0"/>
          </a:endParaRPr>
        </a:p>
        <a:p>
          <a:pPr lvl="0" algn="r" defTabSz="977900">
            <a:lnSpc>
              <a:spcPct val="90000"/>
            </a:lnSpc>
            <a:spcBef>
              <a:spcPct val="0"/>
            </a:spcBef>
            <a:spcAft>
              <a:spcPts val="0"/>
            </a:spcAft>
          </a:pPr>
          <a:endParaRPr lang="en-US" sz="1800" b="0" kern="1200" dirty="0" smtClean="0">
            <a:solidFill>
              <a:schemeClr val="bg1"/>
            </a:solidFill>
            <a:latin typeface="Arial Narrow" pitchFamily="34" charset="0"/>
          </a:endParaRPr>
        </a:p>
        <a:p>
          <a:pPr lvl="0" algn="r" defTabSz="977900">
            <a:lnSpc>
              <a:spcPct val="90000"/>
            </a:lnSpc>
            <a:spcBef>
              <a:spcPct val="0"/>
            </a:spcBef>
            <a:spcAft>
              <a:spcPts val="0"/>
            </a:spcAft>
          </a:pPr>
          <a:endParaRPr lang="en-US" sz="1800" b="0" kern="1200" dirty="0">
            <a:solidFill>
              <a:schemeClr val="bg1"/>
            </a:solidFill>
            <a:latin typeface="Arial Narrow" pitchFamily="34" charset="0"/>
          </a:endParaRPr>
        </a:p>
      </dsp:txBody>
      <dsp:txXfrm>
        <a:off x="2652809" y="1390175"/>
        <a:ext cx="1818894" cy="1349501"/>
      </dsp:txXfrm>
    </dsp:sp>
    <dsp:sp modelId="{F2BDB9AD-C03B-4F58-A714-67E3AF71B0BD}">
      <dsp:nvSpPr>
        <dsp:cNvPr id="0" name=""/>
        <dsp:cNvSpPr/>
      </dsp:nvSpPr>
      <dsp:spPr>
        <a:xfrm>
          <a:off x="2019717" y="63556"/>
          <a:ext cx="5538825" cy="5538825"/>
        </a:xfrm>
        <a:prstGeom prst="circularArrow">
          <a:avLst>
            <a:gd name="adj1" fmla="val 5085"/>
            <a:gd name="adj2" fmla="val 327528"/>
            <a:gd name="adj3" fmla="val 21272472"/>
            <a:gd name="adj4" fmla="val 16200000"/>
            <a:gd name="adj5" fmla="val 5932"/>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scene3d>
        <a:sp3d>
          <a:bevelT w="165100" prst="coolSlant"/>
        </a:sp3d>
      </dsp:spPr>
      <dsp:style>
        <a:lnRef idx="0">
          <a:scrgbClr r="0" g="0" b="0"/>
        </a:lnRef>
        <a:fillRef idx="3">
          <a:scrgbClr r="0" g="0" b="0"/>
        </a:fillRef>
        <a:effectRef idx="2">
          <a:scrgbClr r="0" g="0" b="0"/>
        </a:effectRef>
        <a:fontRef idx="minor">
          <a:schemeClr val="lt1"/>
        </a:fontRef>
      </dsp:style>
    </dsp:sp>
    <dsp:sp modelId="{D0781261-9A28-4F23-ACF2-AABDA8AB78C9}">
      <dsp:nvSpPr>
        <dsp:cNvPr id="0" name=""/>
        <dsp:cNvSpPr/>
      </dsp:nvSpPr>
      <dsp:spPr>
        <a:xfrm>
          <a:off x="2019717" y="229017"/>
          <a:ext cx="5538825" cy="5538825"/>
        </a:xfrm>
        <a:prstGeom prst="circularArrow">
          <a:avLst>
            <a:gd name="adj1" fmla="val 5085"/>
            <a:gd name="adj2" fmla="val 327528"/>
            <a:gd name="adj3" fmla="val 5072472"/>
            <a:gd name="adj4" fmla="val 0"/>
            <a:gd name="adj5" fmla="val 5932"/>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scene3d>
        <a:sp3d>
          <a:bevelT w="165100" prst="coolSlant"/>
        </a:sp3d>
      </dsp:spPr>
      <dsp:style>
        <a:lnRef idx="0">
          <a:scrgbClr r="0" g="0" b="0"/>
        </a:lnRef>
        <a:fillRef idx="3">
          <a:scrgbClr r="0" g="0" b="0"/>
        </a:fillRef>
        <a:effectRef idx="2">
          <a:scrgbClr r="0" g="0" b="0"/>
        </a:effectRef>
        <a:fontRef idx="minor">
          <a:schemeClr val="lt1"/>
        </a:fontRef>
      </dsp:style>
    </dsp:sp>
    <dsp:sp modelId="{3B687EE5-F76D-4F55-AC54-252F8FF775C2}">
      <dsp:nvSpPr>
        <dsp:cNvPr id="0" name=""/>
        <dsp:cNvSpPr/>
      </dsp:nvSpPr>
      <dsp:spPr>
        <a:xfrm>
          <a:off x="1854256" y="229017"/>
          <a:ext cx="5538825" cy="5538825"/>
        </a:xfrm>
        <a:prstGeom prst="circularArrow">
          <a:avLst>
            <a:gd name="adj1" fmla="val 5085"/>
            <a:gd name="adj2" fmla="val 327528"/>
            <a:gd name="adj3" fmla="val 10472472"/>
            <a:gd name="adj4" fmla="val 5400000"/>
            <a:gd name="adj5" fmla="val 5932"/>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scene3d>
        <a:sp3d>
          <a:bevelT w="165100" prst="coolSlant"/>
        </a:sp3d>
      </dsp:spPr>
      <dsp:style>
        <a:lnRef idx="0">
          <a:scrgbClr r="0" g="0" b="0"/>
        </a:lnRef>
        <a:fillRef idx="3">
          <a:scrgbClr r="0" g="0" b="0"/>
        </a:fillRef>
        <a:effectRef idx="2">
          <a:scrgbClr r="0" g="0" b="0"/>
        </a:effectRef>
        <a:fontRef idx="minor">
          <a:schemeClr val="lt1"/>
        </a:fontRef>
      </dsp:style>
    </dsp:sp>
    <dsp:sp modelId="{B57EC56A-F165-401A-A44F-2B67FD032044}">
      <dsp:nvSpPr>
        <dsp:cNvPr id="0" name=""/>
        <dsp:cNvSpPr/>
      </dsp:nvSpPr>
      <dsp:spPr>
        <a:xfrm>
          <a:off x="1854256" y="63556"/>
          <a:ext cx="5538825" cy="5538825"/>
        </a:xfrm>
        <a:prstGeom prst="circularArrow">
          <a:avLst>
            <a:gd name="adj1" fmla="val 5085"/>
            <a:gd name="adj2" fmla="val 327528"/>
            <a:gd name="adj3" fmla="val 15872472"/>
            <a:gd name="adj4" fmla="val 10800000"/>
            <a:gd name="adj5" fmla="val 5932"/>
          </a:avLst>
        </a:prstGeom>
        <a:gradFill rotWithShape="0">
          <a:gsLst>
            <a:gs pos="0">
              <a:schemeClr val="dk1">
                <a:tint val="60000"/>
                <a:hueOff val="0"/>
                <a:satOff val="0"/>
                <a:lumOff val="0"/>
                <a:alphaOff val="0"/>
                <a:shade val="51000"/>
                <a:satMod val="130000"/>
              </a:schemeClr>
            </a:gs>
            <a:gs pos="80000">
              <a:schemeClr val="dk1">
                <a:tint val="60000"/>
                <a:hueOff val="0"/>
                <a:satOff val="0"/>
                <a:lumOff val="0"/>
                <a:alphaOff val="0"/>
                <a:shade val="93000"/>
                <a:satMod val="130000"/>
              </a:schemeClr>
            </a:gs>
            <a:gs pos="100000">
              <a:schemeClr val="dk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scene3d>
        <a:sp3d>
          <a:bevelT w="165100" prst="coolSlant"/>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EBEDEC-A57E-43FA-A58F-D4D57012DC78}" type="datetimeFigureOut">
              <a:rPr lang="en-US" smtClean="0"/>
              <a:t>8/17/17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39145B-79E3-440C-9E21-EBE08796313E}" type="slidenum">
              <a:rPr lang="en-US" smtClean="0"/>
              <a:t>‹#›</a:t>
            </a:fld>
            <a:endParaRPr lang="en-US"/>
          </a:p>
        </p:txBody>
      </p:sp>
    </p:spTree>
    <p:extLst>
      <p:ext uri="{BB962C8B-B14F-4D97-AF65-F5344CB8AC3E}">
        <p14:creationId xmlns:p14="http://schemas.microsoft.com/office/powerpoint/2010/main" val="2599122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C4D180-BC3B-4A2A-A208-9FF544097E67}" type="datetimeFigureOut">
              <a:rPr lang="en-US" smtClean="0"/>
              <a:t>8/17/17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A2CA4E-0A33-47AB-A1FB-0D90359CAED9}" type="slidenum">
              <a:rPr lang="en-US" smtClean="0"/>
              <a:t>‹#›</a:t>
            </a:fld>
            <a:endParaRPr lang="en-US" dirty="0"/>
          </a:p>
        </p:txBody>
      </p:sp>
    </p:spTree>
    <p:extLst>
      <p:ext uri="{BB962C8B-B14F-4D97-AF65-F5344CB8AC3E}">
        <p14:creationId xmlns:p14="http://schemas.microsoft.com/office/powerpoint/2010/main" val="629893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A2CA4E-0A33-47AB-A1FB-0D90359CAED9}" type="slidenum">
              <a:rPr lang="en-US" smtClean="0"/>
              <a:t>1</a:t>
            </a:fld>
            <a:endParaRPr lang="en-US" dirty="0"/>
          </a:p>
        </p:txBody>
      </p:sp>
    </p:spTree>
    <p:extLst>
      <p:ext uri="{BB962C8B-B14F-4D97-AF65-F5344CB8AC3E}">
        <p14:creationId xmlns:p14="http://schemas.microsoft.com/office/powerpoint/2010/main" val="3287549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Increasing</a:t>
            </a:r>
            <a:r>
              <a:rPr lang="en-US" baseline="0" dirty="0" smtClean="0"/>
              <a:t> ACEs cause increased likelihood of all of these…</a:t>
            </a:r>
            <a:r>
              <a:rPr lang="en-US" b="1" baseline="0" dirty="0" smtClean="0">
                <a:solidFill>
                  <a:srgbClr val="FF0000"/>
                </a:solidFill>
              </a:rPr>
              <a:t>find bull riding study</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F8A2CA4E-0A33-47AB-A1FB-0D90359CAED9}" type="slidenum">
              <a:rPr lang="en-US" smtClean="0"/>
              <a:t>37</a:t>
            </a:fld>
            <a:endParaRPr lang="en-US" dirty="0"/>
          </a:p>
        </p:txBody>
      </p:sp>
    </p:spTree>
    <p:extLst>
      <p:ext uri="{BB962C8B-B14F-4D97-AF65-F5344CB8AC3E}">
        <p14:creationId xmlns:p14="http://schemas.microsoft.com/office/powerpoint/2010/main" val="724175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table could be drawn for smoking, depression, obesity, work</a:t>
            </a:r>
            <a:r>
              <a:rPr lang="en-US" baseline="0" dirty="0" smtClean="0"/>
              <a:t> absenteeism, etc.</a:t>
            </a:r>
            <a:endParaRPr lang="en-US" dirty="0"/>
          </a:p>
        </p:txBody>
      </p:sp>
      <p:sp>
        <p:nvSpPr>
          <p:cNvPr id="4" name="Slide Number Placeholder 3"/>
          <p:cNvSpPr>
            <a:spLocks noGrp="1"/>
          </p:cNvSpPr>
          <p:nvPr>
            <p:ph type="sldNum" sz="quarter" idx="10"/>
          </p:nvPr>
        </p:nvSpPr>
        <p:spPr/>
        <p:txBody>
          <a:bodyPr/>
          <a:lstStyle/>
          <a:p>
            <a:fld id="{F8A2CA4E-0A33-47AB-A1FB-0D90359CAED9}" type="slidenum">
              <a:rPr lang="en-US" smtClean="0"/>
              <a:t>38</a:t>
            </a:fld>
            <a:endParaRPr lang="en-US" dirty="0"/>
          </a:p>
        </p:txBody>
      </p:sp>
    </p:spTree>
    <p:extLst>
      <p:ext uri="{BB962C8B-B14F-4D97-AF65-F5344CB8AC3E}">
        <p14:creationId xmlns:p14="http://schemas.microsoft.com/office/powerpoint/2010/main" val="1246645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Examined parent reported ACEs from the 2011-2012 National Survey of Children’s Health. (CDC telephone survey.)</a:t>
            </a:r>
            <a:r>
              <a:rPr lang="en-US" baseline="0" dirty="0" smtClean="0"/>
              <a:t> </a:t>
            </a:r>
            <a:r>
              <a:rPr lang="en-US" dirty="0" smtClean="0"/>
              <a:t> 1,453 AI/AN 0–17-year-olds and a comparison group of 61,381 NHW children. Looked at 9 ACEs: difficulty affording food or housing, lived</a:t>
            </a:r>
            <a:r>
              <a:rPr lang="en-US" baseline="0" dirty="0" smtClean="0"/>
              <a:t> with parent who divorced/separated, lived with parent who dies, lived with parent who served time in jail, seen domestic violence in parents, been a victim of neighborhood violence or witnessed it, lived with anyone who was mentally ill or depressed, lived with anyone with drug/alcohol problems, been treated unfairly based on race/ethnicity</a:t>
            </a:r>
            <a:endParaRPr lang="en-US" dirty="0" smtClean="0"/>
          </a:p>
          <a:p>
            <a:endParaRPr lang="en-US" dirty="0" smtClean="0"/>
          </a:p>
          <a:p>
            <a:r>
              <a:rPr lang="en-US" dirty="0" smtClean="0"/>
              <a:t>LINK WITH BEALS-MARIA</a:t>
            </a:r>
            <a:endParaRPr lang="en-US" dirty="0"/>
          </a:p>
        </p:txBody>
      </p:sp>
      <p:sp>
        <p:nvSpPr>
          <p:cNvPr id="4" name="Slide Number Placeholder 3"/>
          <p:cNvSpPr>
            <a:spLocks noGrp="1"/>
          </p:cNvSpPr>
          <p:nvPr>
            <p:ph type="sldNum" sz="quarter" idx="10"/>
          </p:nvPr>
        </p:nvSpPr>
        <p:spPr/>
        <p:txBody>
          <a:bodyPr/>
          <a:lstStyle/>
          <a:p>
            <a:fld id="{F8A2CA4E-0A33-47AB-A1FB-0D90359CAED9}" type="slidenum">
              <a:rPr lang="en-US" smtClean="0"/>
              <a:t>40</a:t>
            </a:fld>
            <a:endParaRPr lang="en-US" dirty="0"/>
          </a:p>
        </p:txBody>
      </p:sp>
    </p:spTree>
    <p:extLst>
      <p:ext uri="{BB962C8B-B14F-4D97-AF65-F5344CB8AC3E}">
        <p14:creationId xmlns:p14="http://schemas.microsoft.com/office/powerpoint/2010/main" val="168540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A2CA4E-0A33-47AB-A1FB-0D90359CAED9}" type="slidenum">
              <a:rPr lang="en-US" smtClean="0"/>
              <a:t>42</a:t>
            </a:fld>
            <a:endParaRPr lang="en-US" dirty="0"/>
          </a:p>
        </p:txBody>
      </p:sp>
    </p:spTree>
    <p:extLst>
      <p:ext uri="{BB962C8B-B14F-4D97-AF65-F5344CB8AC3E}">
        <p14:creationId xmlns:p14="http://schemas.microsoft.com/office/powerpoint/2010/main" val="2108933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A2CA4E-0A33-47AB-A1FB-0D90359CAED9}" type="slidenum">
              <a:rPr lang="en-US" smtClean="0"/>
              <a:t>43</a:t>
            </a:fld>
            <a:endParaRPr lang="en-US" dirty="0"/>
          </a:p>
        </p:txBody>
      </p:sp>
    </p:spTree>
    <p:extLst>
      <p:ext uri="{BB962C8B-B14F-4D97-AF65-F5344CB8AC3E}">
        <p14:creationId xmlns:p14="http://schemas.microsoft.com/office/powerpoint/2010/main" val="3259103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A2CA4E-0A33-47AB-A1FB-0D90359CAED9}" type="slidenum">
              <a:rPr lang="en-US" smtClean="0"/>
              <a:t>50</a:t>
            </a:fld>
            <a:endParaRPr lang="en-US" dirty="0"/>
          </a:p>
        </p:txBody>
      </p:sp>
    </p:spTree>
    <p:extLst>
      <p:ext uri="{BB962C8B-B14F-4D97-AF65-F5344CB8AC3E}">
        <p14:creationId xmlns:p14="http://schemas.microsoft.com/office/powerpoint/2010/main" val="3354374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A2CA4E-0A33-47AB-A1FB-0D90359CAED9}" type="slidenum">
              <a:rPr lang="en-US" smtClean="0"/>
              <a:t>51</a:t>
            </a:fld>
            <a:endParaRPr lang="en-US" dirty="0"/>
          </a:p>
        </p:txBody>
      </p:sp>
    </p:spTree>
    <p:extLst>
      <p:ext uri="{BB962C8B-B14F-4D97-AF65-F5344CB8AC3E}">
        <p14:creationId xmlns:p14="http://schemas.microsoft.com/office/powerpoint/2010/main" val="1963688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A2CA4E-0A33-47AB-A1FB-0D90359CAED9}" type="slidenum">
              <a:rPr lang="en-US" smtClean="0"/>
              <a:t>54</a:t>
            </a:fld>
            <a:endParaRPr lang="en-US" dirty="0"/>
          </a:p>
        </p:txBody>
      </p:sp>
    </p:spTree>
    <p:extLst>
      <p:ext uri="{BB962C8B-B14F-4D97-AF65-F5344CB8AC3E}">
        <p14:creationId xmlns:p14="http://schemas.microsoft.com/office/powerpoint/2010/main" val="1335433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4995CF-BD10-4B78-AD62-A94BBE602A42}" type="slidenum">
              <a:rPr lang="en-US" smtClean="0"/>
              <a:t>55</a:t>
            </a:fld>
            <a:endParaRPr lang="en-US" dirty="0"/>
          </a:p>
        </p:txBody>
      </p:sp>
    </p:spTree>
    <p:extLst>
      <p:ext uri="{BB962C8B-B14F-4D97-AF65-F5344CB8AC3E}">
        <p14:creationId xmlns:p14="http://schemas.microsoft.com/office/powerpoint/2010/main" val="625309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i="1" u="sng" dirty="0" smtClean="0"/>
              <a:t>Return to the Sacred Path</a:t>
            </a:r>
          </a:p>
          <a:p>
            <a:pPr>
              <a:spcBef>
                <a:spcPts val="0"/>
              </a:spcBef>
            </a:pPr>
            <a:r>
              <a:rPr lang="en-US" dirty="0" smtClean="0"/>
              <a:t>Intervention focuses on collective communal healing</a:t>
            </a:r>
          </a:p>
          <a:p>
            <a:pPr>
              <a:spcBef>
                <a:spcPts val="0"/>
              </a:spcBef>
            </a:pPr>
            <a:r>
              <a:rPr lang="en-US" dirty="0" smtClean="0"/>
              <a:t>Healing methods based on spirituality, traditional cultural practices, combined with trauma theory </a:t>
            </a:r>
          </a:p>
          <a:p>
            <a:pPr>
              <a:spcBef>
                <a:spcPts val="0"/>
              </a:spcBef>
            </a:pPr>
            <a:r>
              <a:rPr lang="en-US" dirty="0" smtClean="0"/>
              <a:t>Focuses on individual and community</a:t>
            </a:r>
          </a:p>
          <a:p>
            <a:pPr>
              <a:spcBef>
                <a:spcPts val="0"/>
              </a:spcBef>
            </a:pPr>
            <a:r>
              <a:rPr lang="en-US" dirty="0" smtClean="0"/>
              <a:t>Culture &amp; history foundation of HTR paradigm</a:t>
            </a:r>
          </a:p>
          <a:p>
            <a:pPr>
              <a:spcBef>
                <a:spcPts val="0"/>
              </a:spcBef>
            </a:pPr>
            <a:r>
              <a:rPr lang="en-US" dirty="0" smtClean="0"/>
              <a:t>Traditional culture &amp; ceremonies throughout facilitate cathartic release of emotions</a:t>
            </a:r>
          </a:p>
          <a:p>
            <a:pPr>
              <a:spcBef>
                <a:spcPts val="0"/>
              </a:spcBef>
            </a:pPr>
            <a:r>
              <a:rPr lang="en-US" dirty="0" smtClean="0"/>
              <a:t>Psychoeducation; narratives &amp; trauma testimony</a:t>
            </a:r>
          </a:p>
          <a:p>
            <a:endParaRPr lang="en-US" dirty="0"/>
          </a:p>
        </p:txBody>
      </p:sp>
      <p:sp>
        <p:nvSpPr>
          <p:cNvPr id="4" name="Slide Number Placeholder 3"/>
          <p:cNvSpPr>
            <a:spLocks noGrp="1"/>
          </p:cNvSpPr>
          <p:nvPr>
            <p:ph type="sldNum" sz="quarter" idx="10"/>
          </p:nvPr>
        </p:nvSpPr>
        <p:spPr/>
        <p:txBody>
          <a:bodyPr/>
          <a:lstStyle/>
          <a:p>
            <a:fld id="{E73502AD-A085-41CA-BCA3-DCB77DEA4C3F}"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2193934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A2CA4E-0A33-47AB-A1FB-0D90359CAED9}" type="slidenum">
              <a:rPr lang="en-US" smtClean="0"/>
              <a:t>7</a:t>
            </a:fld>
            <a:endParaRPr lang="en-US" dirty="0"/>
          </a:p>
        </p:txBody>
      </p:sp>
    </p:spTree>
    <p:extLst>
      <p:ext uri="{BB962C8B-B14F-4D97-AF65-F5344CB8AC3E}">
        <p14:creationId xmlns:p14="http://schemas.microsoft.com/office/powerpoint/2010/main" val="748728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Swiss psychiatrist and psychoanalyst</a:t>
            </a:r>
            <a:r>
              <a:rPr lang="en-US" baseline="0" dirty="0" smtClean="0"/>
              <a:t> (1875-1961)</a:t>
            </a:r>
            <a:endParaRPr lang="en-US" dirty="0" smtClean="0"/>
          </a:p>
        </p:txBody>
      </p:sp>
      <p:sp>
        <p:nvSpPr>
          <p:cNvPr id="4" name="Slide Number Placeholder 3"/>
          <p:cNvSpPr>
            <a:spLocks noGrp="1"/>
          </p:cNvSpPr>
          <p:nvPr>
            <p:ph type="sldNum" sz="quarter" idx="10"/>
          </p:nvPr>
        </p:nvSpPr>
        <p:spPr/>
        <p:txBody>
          <a:bodyPr/>
          <a:lstStyle/>
          <a:p>
            <a:fld id="{F8A2CA4E-0A33-47AB-A1FB-0D90359CAED9}" type="slidenum">
              <a:rPr lang="en-US" smtClean="0"/>
              <a:t>62</a:t>
            </a:fld>
            <a:endParaRPr lang="en-US"/>
          </a:p>
        </p:txBody>
      </p:sp>
    </p:spTree>
    <p:extLst>
      <p:ext uri="{BB962C8B-B14F-4D97-AF65-F5344CB8AC3E}">
        <p14:creationId xmlns:p14="http://schemas.microsoft.com/office/powerpoint/2010/main" val="1410679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350">
              <a:defRPr/>
            </a:pPr>
            <a:r>
              <a:rPr lang="en-US" dirty="0" smtClean="0"/>
              <a:t>Safety, trustworthiness, choice, collaboration, encouragement</a:t>
            </a:r>
          </a:p>
          <a:p>
            <a:endParaRPr lang="en-US" dirty="0"/>
          </a:p>
        </p:txBody>
      </p:sp>
      <p:sp>
        <p:nvSpPr>
          <p:cNvPr id="4" name="Slide Number Placeholder 3"/>
          <p:cNvSpPr>
            <a:spLocks noGrp="1"/>
          </p:cNvSpPr>
          <p:nvPr>
            <p:ph type="sldNum" sz="quarter" idx="10"/>
          </p:nvPr>
        </p:nvSpPr>
        <p:spPr/>
        <p:txBody>
          <a:bodyPr/>
          <a:lstStyle/>
          <a:p>
            <a:fld id="{F8A2CA4E-0A33-47AB-A1FB-0D90359CAED9}" type="slidenum">
              <a:rPr lang="en-US" smtClean="0"/>
              <a:t>71</a:t>
            </a:fld>
            <a:endParaRPr lang="en-US" dirty="0"/>
          </a:p>
        </p:txBody>
      </p:sp>
    </p:spTree>
    <p:extLst>
      <p:ext uri="{BB962C8B-B14F-4D97-AF65-F5344CB8AC3E}">
        <p14:creationId xmlns:p14="http://schemas.microsoft.com/office/powerpoint/2010/main" val="3962691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also be a primary trauma, e.g. your actions resulting in a patient’s death.</a:t>
            </a:r>
          </a:p>
          <a:p>
            <a:r>
              <a:rPr lang="en-US" dirty="0" smtClean="0"/>
              <a:t>Hearing patients’ stories can trigger memories</a:t>
            </a:r>
            <a:r>
              <a:rPr lang="en-US" baseline="0" dirty="0" smtClean="0"/>
              <a:t> of our own trauma</a:t>
            </a:r>
          </a:p>
          <a:p>
            <a:r>
              <a:rPr lang="en-US" baseline="0" dirty="0" smtClean="0"/>
              <a:t>Administrators, supervisors, front desk, kitchen, janitorial staff can also be traumatized</a:t>
            </a:r>
            <a:endParaRPr lang="en-US" dirty="0"/>
          </a:p>
        </p:txBody>
      </p:sp>
      <p:sp>
        <p:nvSpPr>
          <p:cNvPr id="4" name="Slide Number Placeholder 3"/>
          <p:cNvSpPr>
            <a:spLocks noGrp="1"/>
          </p:cNvSpPr>
          <p:nvPr>
            <p:ph type="sldNum" sz="quarter" idx="10"/>
          </p:nvPr>
        </p:nvSpPr>
        <p:spPr/>
        <p:txBody>
          <a:bodyPr/>
          <a:lstStyle/>
          <a:p>
            <a:fld id="{F8A2CA4E-0A33-47AB-A1FB-0D90359CAED9}" type="slidenum">
              <a:rPr lang="en-US" smtClean="0"/>
              <a:t>74</a:t>
            </a:fld>
            <a:endParaRPr lang="en-US" dirty="0"/>
          </a:p>
        </p:txBody>
      </p:sp>
    </p:spTree>
    <p:extLst>
      <p:ext uri="{BB962C8B-B14F-4D97-AF65-F5344CB8AC3E}">
        <p14:creationId xmlns:p14="http://schemas.microsoft.com/office/powerpoint/2010/main" val="3024517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350">
              <a:defRPr/>
            </a:pPr>
            <a:r>
              <a:rPr lang="en-US" dirty="0" smtClean="0"/>
              <a:t>Safety, trustworthiness, choice, collaboration, encouragement</a:t>
            </a:r>
          </a:p>
          <a:p>
            <a:endParaRPr lang="en-US" dirty="0"/>
          </a:p>
        </p:txBody>
      </p:sp>
      <p:sp>
        <p:nvSpPr>
          <p:cNvPr id="4" name="Slide Number Placeholder 3"/>
          <p:cNvSpPr>
            <a:spLocks noGrp="1"/>
          </p:cNvSpPr>
          <p:nvPr>
            <p:ph type="sldNum" sz="quarter" idx="10"/>
          </p:nvPr>
        </p:nvSpPr>
        <p:spPr/>
        <p:txBody>
          <a:bodyPr/>
          <a:lstStyle/>
          <a:p>
            <a:fld id="{F8A2CA4E-0A33-47AB-A1FB-0D90359CAED9}" type="slidenum">
              <a:rPr lang="en-US" smtClean="0"/>
              <a:t>75</a:t>
            </a:fld>
            <a:endParaRPr lang="en-US" dirty="0"/>
          </a:p>
        </p:txBody>
      </p:sp>
    </p:spTree>
    <p:extLst>
      <p:ext uri="{BB962C8B-B14F-4D97-AF65-F5344CB8AC3E}">
        <p14:creationId xmlns:p14="http://schemas.microsoft.com/office/powerpoint/2010/main" val="3962691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A2CA4E-0A33-47AB-A1FB-0D90359CAED9}" type="slidenum">
              <a:rPr lang="en-US" smtClean="0"/>
              <a:t>82</a:t>
            </a:fld>
            <a:endParaRPr lang="en-US" dirty="0"/>
          </a:p>
        </p:txBody>
      </p:sp>
    </p:spTree>
    <p:extLst>
      <p:ext uri="{BB962C8B-B14F-4D97-AF65-F5344CB8AC3E}">
        <p14:creationId xmlns:p14="http://schemas.microsoft.com/office/powerpoint/2010/main" val="1290369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Safety-physical and emotional</a:t>
            </a:r>
          </a:p>
          <a:p>
            <a:r>
              <a:rPr lang="en-US" dirty="0" smtClean="0"/>
              <a:t>Trustworthiness-making tasks clear, maintaining appropriate boundaries</a:t>
            </a:r>
          </a:p>
          <a:p>
            <a:r>
              <a:rPr lang="en-US" dirty="0" smtClean="0"/>
              <a:t>Choice-prioritizing</a:t>
            </a:r>
            <a:r>
              <a:rPr lang="en-US" baseline="0" dirty="0" smtClean="0"/>
              <a:t> consumer choice and control</a:t>
            </a:r>
          </a:p>
          <a:p>
            <a:r>
              <a:rPr lang="en-US" baseline="0" dirty="0" smtClean="0"/>
              <a:t>Collaboration-between clinicians and patients, emphasizing working together on goals, not top down</a:t>
            </a:r>
          </a:p>
          <a:p>
            <a:r>
              <a:rPr lang="en-US" baseline="0" dirty="0" smtClean="0"/>
              <a:t>Encouragement-recognizing strengths, skill building</a:t>
            </a:r>
          </a:p>
          <a:p>
            <a:endParaRPr lang="en-US" dirty="0"/>
          </a:p>
        </p:txBody>
      </p:sp>
      <p:sp>
        <p:nvSpPr>
          <p:cNvPr id="4" name="Slide Number Placeholder 3"/>
          <p:cNvSpPr>
            <a:spLocks noGrp="1"/>
          </p:cNvSpPr>
          <p:nvPr>
            <p:ph type="sldNum" sz="quarter" idx="10"/>
          </p:nvPr>
        </p:nvSpPr>
        <p:spPr/>
        <p:txBody>
          <a:bodyPr/>
          <a:lstStyle/>
          <a:p>
            <a:fld id="{F8A2CA4E-0A33-47AB-A1FB-0D90359CAED9}" type="slidenum">
              <a:rPr lang="en-US" smtClean="0"/>
              <a:t>10</a:t>
            </a:fld>
            <a:endParaRPr lang="en-US" dirty="0"/>
          </a:p>
        </p:txBody>
      </p:sp>
    </p:spTree>
    <p:extLst>
      <p:ext uri="{BB962C8B-B14F-4D97-AF65-F5344CB8AC3E}">
        <p14:creationId xmlns:p14="http://schemas.microsoft.com/office/powerpoint/2010/main" val="1119507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smtClean="0"/>
              <a:t>Are rules and reasons for them explained?</a:t>
            </a:r>
          </a:p>
          <a:p>
            <a:pPr lvl="2"/>
            <a:r>
              <a:rPr lang="en-US" dirty="0" smtClean="0"/>
              <a:t>How are records accessed by patients?</a:t>
            </a:r>
          </a:p>
          <a:p>
            <a:pPr lvl="2"/>
            <a:r>
              <a:rPr lang="en-US" dirty="0" smtClean="0"/>
              <a:t>Are confidentiality and limits to confidentiality explained?</a:t>
            </a: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How is personal information shared?</a:t>
            </a: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Roles and responsibilities of staff, providers, patients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Predictability: provide routine, don’t change provider working with patient</a:t>
            </a:r>
          </a:p>
          <a:p>
            <a:endParaRPr lang="en-US" dirty="0"/>
          </a:p>
        </p:txBody>
      </p:sp>
      <p:sp>
        <p:nvSpPr>
          <p:cNvPr id="4" name="Slide Number Placeholder 3"/>
          <p:cNvSpPr>
            <a:spLocks noGrp="1"/>
          </p:cNvSpPr>
          <p:nvPr>
            <p:ph type="sldNum" sz="quarter" idx="10"/>
          </p:nvPr>
        </p:nvSpPr>
        <p:spPr/>
        <p:txBody>
          <a:bodyPr/>
          <a:lstStyle/>
          <a:p>
            <a:fld id="{F8A2CA4E-0A33-47AB-A1FB-0D90359CAED9}" type="slidenum">
              <a:rPr lang="en-US" smtClean="0"/>
              <a:t>11</a:t>
            </a:fld>
            <a:endParaRPr lang="en-US" dirty="0"/>
          </a:p>
        </p:txBody>
      </p:sp>
    </p:spTree>
    <p:extLst>
      <p:ext uri="{BB962C8B-B14F-4D97-AF65-F5344CB8AC3E}">
        <p14:creationId xmlns:p14="http://schemas.microsoft.com/office/powerpoint/2010/main" val="195058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Emergency management E.g. advance directives, psychiatric</a:t>
            </a:r>
            <a:r>
              <a:rPr lang="en-US" baseline="0" dirty="0" smtClean="0"/>
              <a:t> advance directives</a:t>
            </a:r>
            <a:endParaRPr lang="en-US" dirty="0" smtClean="0"/>
          </a:p>
          <a:p>
            <a:endParaRPr lang="en-US" dirty="0"/>
          </a:p>
        </p:txBody>
      </p:sp>
      <p:sp>
        <p:nvSpPr>
          <p:cNvPr id="4" name="Slide Number Placeholder 3"/>
          <p:cNvSpPr>
            <a:spLocks noGrp="1"/>
          </p:cNvSpPr>
          <p:nvPr>
            <p:ph type="sldNum" sz="quarter" idx="10"/>
          </p:nvPr>
        </p:nvSpPr>
        <p:spPr/>
        <p:txBody>
          <a:bodyPr/>
          <a:lstStyle/>
          <a:p>
            <a:fld id="{F8A2CA4E-0A33-47AB-A1FB-0D90359CAED9}" type="slidenum">
              <a:rPr lang="en-US" smtClean="0"/>
              <a:t>16</a:t>
            </a:fld>
            <a:endParaRPr lang="en-US" dirty="0"/>
          </a:p>
        </p:txBody>
      </p:sp>
    </p:spTree>
    <p:extLst>
      <p:ext uri="{BB962C8B-B14F-4D97-AF65-F5344CB8AC3E}">
        <p14:creationId xmlns:p14="http://schemas.microsoft.com/office/powerpoint/2010/main" val="2430305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Safety, trustworthiness, choice, collaboration, encouragement</a:t>
            </a:r>
          </a:p>
          <a:p>
            <a:endParaRPr lang="en-US" dirty="0"/>
          </a:p>
        </p:txBody>
      </p:sp>
      <p:sp>
        <p:nvSpPr>
          <p:cNvPr id="4" name="Slide Number Placeholder 3"/>
          <p:cNvSpPr>
            <a:spLocks noGrp="1"/>
          </p:cNvSpPr>
          <p:nvPr>
            <p:ph type="sldNum" sz="quarter" idx="10"/>
          </p:nvPr>
        </p:nvSpPr>
        <p:spPr/>
        <p:txBody>
          <a:bodyPr/>
          <a:lstStyle/>
          <a:p>
            <a:fld id="{F8A2CA4E-0A33-47AB-A1FB-0D90359CAED9}" type="slidenum">
              <a:rPr lang="en-US" smtClean="0"/>
              <a:t>26</a:t>
            </a:fld>
            <a:endParaRPr lang="en-US" dirty="0"/>
          </a:p>
        </p:txBody>
      </p:sp>
    </p:spTree>
    <p:extLst>
      <p:ext uri="{BB962C8B-B14F-4D97-AF65-F5344CB8AC3E}">
        <p14:creationId xmlns:p14="http://schemas.microsoft.com/office/powerpoint/2010/main" val="3962691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400" dirty="0" smtClean="0">
                <a:solidFill>
                  <a:srgbClr val="FFFFFF"/>
                </a:solidFill>
              </a:rPr>
              <a:t>Autonomic nervous system (ANS) activated:</a:t>
            </a:r>
          </a:p>
          <a:p>
            <a:pPr lvl="2">
              <a:buClr>
                <a:srgbClr val="E3E3FF"/>
              </a:buClr>
            </a:pPr>
            <a:r>
              <a:rPr lang="en-US" sz="2000" dirty="0" smtClean="0">
                <a:solidFill>
                  <a:srgbClr val="FFFFFF"/>
                </a:solidFill>
              </a:rPr>
              <a:t>Release of adrenaline (epinephrine)</a:t>
            </a:r>
          </a:p>
          <a:p>
            <a:pPr lvl="2">
              <a:buClr>
                <a:srgbClr val="E3E3FF"/>
              </a:buClr>
            </a:pPr>
            <a:r>
              <a:rPr lang="en-US" sz="2000" dirty="0" smtClean="0">
                <a:solidFill>
                  <a:srgbClr val="FFFFFF"/>
                </a:solidFill>
              </a:rPr>
              <a:t>Increased sympathetic tone causes dry mouth, increased HR, RR, BP, increased muscle tone</a:t>
            </a:r>
          </a:p>
          <a:p>
            <a:pPr lvl="2">
              <a:buClr>
                <a:srgbClr val="E3E3FF"/>
              </a:buClr>
            </a:pPr>
            <a:r>
              <a:rPr lang="en-US" sz="2000" dirty="0" smtClean="0">
                <a:solidFill>
                  <a:srgbClr val="FFFFFF"/>
                </a:solidFill>
              </a:rPr>
              <a:t>Digestion is inhibited</a:t>
            </a:r>
          </a:p>
          <a:p>
            <a:pPr lvl="1"/>
            <a:r>
              <a:rPr lang="en-US" sz="2400" dirty="0" smtClean="0">
                <a:solidFill>
                  <a:srgbClr val="FFFFFF"/>
                </a:solidFill>
              </a:rPr>
              <a:t>Hypothalamic-pituitary-adrenal (HPA) axis HPA axis activated: </a:t>
            </a:r>
          </a:p>
          <a:p>
            <a:pPr lvl="2">
              <a:buClr>
                <a:srgbClr val="E3E3FF"/>
              </a:buClr>
            </a:pPr>
            <a:r>
              <a:rPr lang="en-US" sz="2000" dirty="0" smtClean="0">
                <a:solidFill>
                  <a:srgbClr val="FFFFFF"/>
                </a:solidFill>
              </a:rPr>
              <a:t>CRH and AVP released from hypothalamus, bind to anterior pituitary, releases ACTH, acts on adrenals to release glucocorticoid (cortisol)</a:t>
            </a:r>
          </a:p>
          <a:p>
            <a:pPr lvl="2">
              <a:buClr>
                <a:srgbClr val="E3E3FF"/>
              </a:buClr>
            </a:pPr>
            <a:r>
              <a:rPr lang="en-US" sz="2000" dirty="0" smtClean="0">
                <a:solidFill>
                  <a:srgbClr val="FFFFFF"/>
                </a:solidFill>
              </a:rPr>
              <a:t>Cortisol promotes mobilization of stored glucose (for energy), decreases immune function (decreases inflammation)</a:t>
            </a:r>
          </a:p>
          <a:p>
            <a:pPr lvl="1"/>
            <a:r>
              <a:rPr lang="en-US" sz="2400" dirty="0" smtClean="0">
                <a:solidFill>
                  <a:srgbClr val="FFFFFF"/>
                </a:solidFill>
              </a:rPr>
              <a:t>Endorphins released =decreased sense of pain</a:t>
            </a:r>
          </a:p>
          <a:p>
            <a:pPr lvl="1"/>
            <a:r>
              <a:rPr lang="en-US" sz="2400" dirty="0" smtClean="0">
                <a:solidFill>
                  <a:srgbClr val="FFFFFF"/>
                </a:solidFill>
              </a:rPr>
              <a:t>Oxytocin increased</a:t>
            </a:r>
          </a:p>
          <a:p>
            <a:endParaRPr lang="en-US" dirty="0"/>
          </a:p>
        </p:txBody>
      </p:sp>
      <p:sp>
        <p:nvSpPr>
          <p:cNvPr id="4" name="Slide Number Placeholder 3"/>
          <p:cNvSpPr>
            <a:spLocks noGrp="1"/>
          </p:cNvSpPr>
          <p:nvPr>
            <p:ph type="sldNum" sz="quarter" idx="10"/>
          </p:nvPr>
        </p:nvSpPr>
        <p:spPr/>
        <p:txBody>
          <a:bodyPr/>
          <a:lstStyle/>
          <a:p>
            <a:fld id="{F8A2CA4E-0A33-47AB-A1FB-0D90359CAED9}" type="slidenum">
              <a:rPr lang="en-US" smtClean="0"/>
              <a:t>28</a:t>
            </a:fld>
            <a:endParaRPr lang="en-US" dirty="0"/>
          </a:p>
        </p:txBody>
      </p:sp>
    </p:spTree>
    <p:extLst>
      <p:ext uri="{BB962C8B-B14F-4D97-AF65-F5344CB8AC3E}">
        <p14:creationId xmlns:p14="http://schemas.microsoft.com/office/powerpoint/2010/main" val="2475313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may react to their world even when the dangers are NOT present because they cannot turn off the survival strategies in their brains.</a:t>
            </a:r>
          </a:p>
          <a:p>
            <a:endParaRPr lang="en-US" dirty="0"/>
          </a:p>
        </p:txBody>
      </p:sp>
      <p:sp>
        <p:nvSpPr>
          <p:cNvPr id="4" name="Slide Number Placeholder 3"/>
          <p:cNvSpPr>
            <a:spLocks noGrp="1"/>
          </p:cNvSpPr>
          <p:nvPr>
            <p:ph type="sldNum" sz="quarter" idx="10"/>
          </p:nvPr>
        </p:nvSpPr>
        <p:spPr/>
        <p:txBody>
          <a:bodyPr/>
          <a:lstStyle/>
          <a:p>
            <a:fld id="{F8A2CA4E-0A33-47AB-A1FB-0D90359CAED9}" type="slidenum">
              <a:rPr lang="en-US" smtClean="0"/>
              <a:t>29</a:t>
            </a:fld>
            <a:endParaRPr lang="en-US" dirty="0"/>
          </a:p>
        </p:txBody>
      </p:sp>
    </p:spTree>
    <p:extLst>
      <p:ext uri="{BB962C8B-B14F-4D97-AF65-F5344CB8AC3E}">
        <p14:creationId xmlns:p14="http://schemas.microsoft.com/office/powerpoint/2010/main" val="123633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Alleles vary the sensitivity</a:t>
            </a:r>
            <a:r>
              <a:rPr lang="en-US" baseline="0" dirty="0" smtClean="0"/>
              <a:t> of stress hormone receptors in the limbic system, making the body’s stress response system more sensitive</a:t>
            </a:r>
          </a:p>
          <a:p>
            <a:r>
              <a:rPr lang="en-US" baseline="0" dirty="0" smtClean="0"/>
              <a:t>Usually, epigenetic markers or “tags” are erased during gametogenesis, so the embryo starts out “fresh”</a:t>
            </a:r>
          </a:p>
          <a:p>
            <a:r>
              <a:rPr lang="en-US" baseline="0" dirty="0" smtClean="0"/>
              <a:t>However, 1% of these markers in epigenome may not be erased, and are transmitted to the embryo</a:t>
            </a:r>
          </a:p>
          <a:p>
            <a:r>
              <a:rPr lang="en-US" baseline="0" dirty="0" smtClean="0"/>
              <a:t>Explains why we haven’t been able to find many 1 gene=1 disease models, but more often that a gene leads to increased susceptibility</a:t>
            </a:r>
          </a:p>
          <a:p>
            <a:r>
              <a:rPr lang="en-US" baseline="0" dirty="0" smtClean="0"/>
              <a:t>Epigenetics provides the rationale why identical twins don’t get identical diseases</a:t>
            </a:r>
          </a:p>
          <a:p>
            <a:r>
              <a:rPr lang="en-US" baseline="0" dirty="0" smtClean="0"/>
              <a:t>Twins at a young age have very similar genes and when older have many different epigenetic markers</a:t>
            </a:r>
          </a:p>
          <a:p>
            <a:r>
              <a:rPr lang="en-US" baseline="0" dirty="0" smtClean="0"/>
              <a:t>Poor diet can lead to epigenetic markers that are transmitted, leading to increased risk of diabetes in offspring, for example</a:t>
            </a:r>
          </a:p>
          <a:p>
            <a:r>
              <a:rPr lang="en-US" baseline="0" dirty="0" smtClean="0"/>
              <a:t>Research has shown transmission to next generation in animal models, not quite proven yet in humans</a:t>
            </a:r>
          </a:p>
          <a:p>
            <a:r>
              <a:rPr lang="en-US" cap="all" baseline="0" dirty="0" smtClean="0">
                <a:solidFill>
                  <a:srgbClr val="FF0000"/>
                </a:solidFill>
              </a:rPr>
              <a:t>Good news: an enriched environment can modulate the epigenome</a:t>
            </a:r>
            <a:endParaRPr lang="en-US" cap="all" baseline="0" dirty="0">
              <a:solidFill>
                <a:srgbClr val="FF0000"/>
              </a:solidFill>
            </a:endParaRPr>
          </a:p>
        </p:txBody>
      </p:sp>
      <p:sp>
        <p:nvSpPr>
          <p:cNvPr id="4" name="Slide Number Placeholder 3"/>
          <p:cNvSpPr>
            <a:spLocks noGrp="1"/>
          </p:cNvSpPr>
          <p:nvPr>
            <p:ph type="sldNum" sz="quarter" idx="10"/>
          </p:nvPr>
        </p:nvSpPr>
        <p:spPr/>
        <p:txBody>
          <a:bodyPr/>
          <a:lstStyle/>
          <a:p>
            <a:fld id="{F8A2CA4E-0A33-47AB-A1FB-0D90359CAED9}" type="slidenum">
              <a:rPr lang="en-US" smtClean="0"/>
              <a:t>30</a:t>
            </a:fld>
            <a:endParaRPr lang="en-US" dirty="0"/>
          </a:p>
        </p:txBody>
      </p:sp>
    </p:spTree>
    <p:extLst>
      <p:ext uri="{BB962C8B-B14F-4D97-AF65-F5344CB8AC3E}">
        <p14:creationId xmlns:p14="http://schemas.microsoft.com/office/powerpoint/2010/main" val="4164821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4805 w 6027"/>
                <a:gd name="T1" fmla="*/ 109 h 2296"/>
                <a:gd name="T2" fmla="*/ 0 w 6027"/>
                <a:gd name="T3" fmla="*/ 109 h 2296"/>
                <a:gd name="T4" fmla="*/ 0 w 6027"/>
                <a:gd name="T5" fmla="*/ 0 h 2296"/>
                <a:gd name="T6" fmla="*/ 4805 w 6027"/>
                <a:gd name="T7" fmla="*/ 0 h 2296"/>
                <a:gd name="T8" fmla="*/ 4805 w 6027"/>
                <a:gd name="T9" fmla="*/ 109 h 2296"/>
                <a:gd name="T10" fmla="*/ 4805 w 6027"/>
                <a:gd name="T11" fmla="*/ 10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FFFFFF"/>
                </a:solidFill>
              </a:endParaRPr>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grpSp>
      <p:sp>
        <p:nvSpPr>
          <p:cNvPr id="7" name="Freeform 5"/>
          <p:cNvSpPr>
            <a:spLocks/>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FFFFFF"/>
              </a:solidFill>
            </a:endParaRPr>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FFFFFF"/>
                  </a:solidFill>
                </a:endParaRP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31 h 353"/>
                  <a:gd name="T4" fmla="*/ 24 w 186"/>
                  <a:gd name="T5" fmla="*/ 54 h 353"/>
                  <a:gd name="T6" fmla="*/ 18 w 186"/>
                  <a:gd name="T7" fmla="*/ 116 h 353"/>
                  <a:gd name="T8" fmla="*/ 42 w 186"/>
                  <a:gd name="T9" fmla="*/ 200 h 353"/>
                  <a:gd name="T10" fmla="*/ 48 w 186"/>
                  <a:gd name="T11" fmla="*/ 284 h 353"/>
                  <a:gd name="T12" fmla="*/ 0 w 186"/>
                  <a:gd name="T13" fmla="*/ 620 h 353"/>
                  <a:gd name="T14" fmla="*/ 54 w 186"/>
                  <a:gd name="T15" fmla="*/ 410 h 353"/>
                  <a:gd name="T16" fmla="*/ 84 w 186"/>
                  <a:gd name="T17" fmla="*/ 379 h 353"/>
                  <a:gd name="T18" fmla="*/ 126 w 186"/>
                  <a:gd name="T19" fmla="*/ 222 h 353"/>
                  <a:gd name="T20" fmla="*/ 144 w 186"/>
                  <a:gd name="T21" fmla="*/ 210 h 353"/>
                  <a:gd name="T22" fmla="*/ 144 w 186"/>
                  <a:gd name="T23" fmla="*/ 158 h 353"/>
                  <a:gd name="T24" fmla="*/ 186 w 186"/>
                  <a:gd name="T25" fmla="*/ 116 h 353"/>
                  <a:gd name="T26" fmla="*/ 162 w 186"/>
                  <a:gd name="T27" fmla="*/ 105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FFFFFF"/>
                  </a:solidFill>
                </a:endParaRP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FFFFFF"/>
                  </a:solidFill>
                </a:endParaRP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1 h 66"/>
                  <a:gd name="T8" fmla="*/ 6 w 155"/>
                  <a:gd name="T9" fmla="*/ 31 h 66"/>
                  <a:gd name="T10" fmla="*/ 0 w 155"/>
                  <a:gd name="T11" fmla="*/ 43 h 66"/>
                  <a:gd name="T12" fmla="*/ 78 w 155"/>
                  <a:gd name="T13" fmla="*/ 105 h 66"/>
                  <a:gd name="T14" fmla="*/ 96 w 155"/>
                  <a:gd name="T15" fmla="*/ 74 h 66"/>
                  <a:gd name="T16" fmla="*/ 155 w 155"/>
                  <a:gd name="T17" fmla="*/ 117 h 66"/>
                  <a:gd name="T18" fmla="*/ 126 w 155"/>
                  <a:gd name="T19" fmla="*/ 43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FFFFFF"/>
                  </a:solidFill>
                </a:endParaRPr>
              </a:p>
            </p:txBody>
          </p:sp>
          <p:sp>
            <p:nvSpPr>
              <p:cNvPr id="16" name="Freeform 13"/>
              <p:cNvSpPr>
                <a:spLocks/>
              </p:cNvSpPr>
              <p:nvPr userDrawn="1"/>
            </p:nvSpPr>
            <p:spPr bwMode="ltGray">
              <a:xfrm>
                <a:off x="2486" y="3859"/>
                <a:ext cx="42" cy="81"/>
              </a:xfrm>
              <a:custGeom>
                <a:avLst/>
                <a:gdLst>
                  <a:gd name="T0" fmla="*/ 6 w 42"/>
                  <a:gd name="T1" fmla="*/ 66 h 72"/>
                  <a:gd name="T2" fmla="*/ 0 w 42"/>
                  <a:gd name="T3" fmla="*/ 33 h 72"/>
                  <a:gd name="T4" fmla="*/ 12 w 42"/>
                  <a:gd name="T5" fmla="*/ 11 h 72"/>
                  <a:gd name="T6" fmla="*/ 0 w 42"/>
                  <a:gd name="T7" fmla="*/ 11 h 72"/>
                  <a:gd name="T8" fmla="*/ 12 w 42"/>
                  <a:gd name="T9" fmla="*/ 11 h 72"/>
                  <a:gd name="T10" fmla="*/ 24 w 42"/>
                  <a:gd name="T11" fmla="*/ 11 h 72"/>
                  <a:gd name="T12" fmla="*/ 36 w 42"/>
                  <a:gd name="T13" fmla="*/ 11 h 72"/>
                  <a:gd name="T14" fmla="*/ 42 w 42"/>
                  <a:gd name="T15" fmla="*/ 0 h 72"/>
                  <a:gd name="T16" fmla="*/ 30 w 42"/>
                  <a:gd name="T17" fmla="*/ 33 h 72"/>
                  <a:gd name="T18" fmla="*/ 42 w 42"/>
                  <a:gd name="T19" fmla="*/ 88 h 72"/>
                  <a:gd name="T20" fmla="*/ 12 w 42"/>
                  <a:gd name="T21" fmla="*/ 129 h 72"/>
                  <a:gd name="T22" fmla="*/ 6 w 42"/>
                  <a:gd name="T23" fmla="*/ 66 h 72"/>
                  <a:gd name="T24" fmla="*/ 6 w 42"/>
                  <a:gd name="T25" fmla="*/ 6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FFFFFF"/>
                  </a:solidFill>
                </a:endParaRPr>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5 h 287"/>
                <a:gd name="T4" fmla="*/ 66 w 365"/>
                <a:gd name="T5" fmla="*/ 118 h 287"/>
                <a:gd name="T6" fmla="*/ 143 w 365"/>
                <a:gd name="T7" fmla="*/ 195 h 287"/>
                <a:gd name="T8" fmla="*/ 191 w 365"/>
                <a:gd name="T9" fmla="*/ 178 h 287"/>
                <a:gd name="T10" fmla="*/ 341 w 365"/>
                <a:gd name="T11" fmla="*/ 307 h 287"/>
                <a:gd name="T12" fmla="*/ 305 w 365"/>
                <a:gd name="T13" fmla="*/ 186 h 287"/>
                <a:gd name="T14" fmla="*/ 365 w 365"/>
                <a:gd name="T15" fmla="*/ 142 h 287"/>
                <a:gd name="T16" fmla="*/ 359 w 365"/>
                <a:gd name="T17" fmla="*/ 136 h 287"/>
                <a:gd name="T18" fmla="*/ 335 w 365"/>
                <a:gd name="T19" fmla="*/ 124 h 287"/>
                <a:gd name="T20" fmla="*/ 299 w 365"/>
                <a:gd name="T21" fmla="*/ 95 h 287"/>
                <a:gd name="T22" fmla="*/ 257 w 365"/>
                <a:gd name="T23" fmla="*/ 77 h 287"/>
                <a:gd name="T24" fmla="*/ 215 w 365"/>
                <a:gd name="T25" fmla="*/ 59 h 287"/>
                <a:gd name="T26" fmla="*/ 173 w 365"/>
                <a:gd name="T27" fmla="*/ 41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FFFFFF"/>
                </a:solidFill>
              </a:endParaRP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FFFFFF"/>
                </a:solidFill>
              </a:endParaRP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5 h 60"/>
                <a:gd name="T16" fmla="*/ 65 w 71"/>
                <a:gd name="T17" fmla="*/ 47 h 60"/>
                <a:gd name="T18" fmla="*/ 71 w 71"/>
                <a:gd name="T19" fmla="*/ 59 h 60"/>
                <a:gd name="T20" fmla="*/ 71 w 71"/>
                <a:gd name="T21" fmla="*/ 65 h 60"/>
                <a:gd name="T22" fmla="*/ 59 w 71"/>
                <a:gd name="T23" fmla="*/ 59 h 60"/>
                <a:gd name="T24" fmla="*/ 47 w 71"/>
                <a:gd name="T25" fmla="*/ 47 h 60"/>
                <a:gd name="T26" fmla="*/ 23 w 71"/>
                <a:gd name="T27" fmla="*/ 35 h 60"/>
                <a:gd name="T28" fmla="*/ 23 w 71"/>
                <a:gd name="T29" fmla="*/ 41 h 60"/>
                <a:gd name="T30" fmla="*/ 18 w 71"/>
                <a:gd name="T31" fmla="*/ 47 h 60"/>
                <a:gd name="T32" fmla="*/ 12 w 71"/>
                <a:gd name="T33" fmla="*/ 53 h 60"/>
                <a:gd name="T34" fmla="*/ 6 w 71"/>
                <a:gd name="T35" fmla="*/ 53 h 60"/>
                <a:gd name="T36" fmla="*/ 6 w 71"/>
                <a:gd name="T37" fmla="*/ 53 h 60"/>
                <a:gd name="T38" fmla="*/ 6 w 71"/>
                <a:gd name="T39" fmla="*/ 41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FFFFFF"/>
                </a:solidFill>
              </a:endParaRP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9 h 162"/>
                <a:gd name="T10" fmla="*/ 96 w 161"/>
                <a:gd name="T11" fmla="*/ 65 h 162"/>
                <a:gd name="T12" fmla="*/ 102 w 161"/>
                <a:gd name="T13" fmla="*/ 77 h 162"/>
                <a:gd name="T14" fmla="*/ 108 w 161"/>
                <a:gd name="T15" fmla="*/ 89 h 162"/>
                <a:gd name="T16" fmla="*/ 120 w 161"/>
                <a:gd name="T17" fmla="*/ 101 h 162"/>
                <a:gd name="T18" fmla="*/ 143 w 161"/>
                <a:gd name="T19" fmla="*/ 119 h 162"/>
                <a:gd name="T20" fmla="*/ 155 w 161"/>
                <a:gd name="T21" fmla="*/ 148 h 162"/>
                <a:gd name="T22" fmla="*/ 161 w 161"/>
                <a:gd name="T23" fmla="*/ 166 h 162"/>
                <a:gd name="T24" fmla="*/ 161 w 161"/>
                <a:gd name="T25" fmla="*/ 172 h 162"/>
                <a:gd name="T26" fmla="*/ 96 w 161"/>
                <a:gd name="T27" fmla="*/ 107 h 162"/>
                <a:gd name="T28" fmla="*/ 30 w 161"/>
                <a:gd name="T29" fmla="*/ 59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FFFFFF"/>
                </a:solidFill>
              </a:endParaRP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5 h 60"/>
                <a:gd name="T4" fmla="*/ 41 w 59"/>
                <a:gd name="T5" fmla="*/ 41 h 60"/>
                <a:gd name="T6" fmla="*/ 47 w 59"/>
                <a:gd name="T7" fmla="*/ 47 h 60"/>
                <a:gd name="T8" fmla="*/ 53 w 59"/>
                <a:gd name="T9" fmla="*/ 59 h 60"/>
                <a:gd name="T10" fmla="*/ 53 w 59"/>
                <a:gd name="T11" fmla="*/ 65 h 60"/>
                <a:gd name="T12" fmla="*/ 47 w 59"/>
                <a:gd name="T13" fmla="*/ 59 h 60"/>
                <a:gd name="T14" fmla="*/ 35 w 59"/>
                <a:gd name="T15" fmla="*/ 53 h 60"/>
                <a:gd name="T16" fmla="*/ 23 w 59"/>
                <a:gd name="T17" fmla="*/ 41 h 60"/>
                <a:gd name="T18" fmla="*/ 17 w 59"/>
                <a:gd name="T19" fmla="*/ 35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FFFFFF"/>
                </a:solidFill>
              </a:endParaRPr>
            </a:p>
          </p:txBody>
        </p:sp>
        <p:sp>
          <p:nvSpPr>
            <p:cNvPr id="23" name="Freeform 21"/>
            <p:cNvSpPr>
              <a:spLocks/>
            </p:cNvSpPr>
            <p:nvPr userDrawn="1"/>
          </p:nvSpPr>
          <p:spPr bwMode="auto">
            <a:xfrm>
              <a:off x="395" y="3811"/>
              <a:ext cx="245" cy="207"/>
            </a:xfrm>
            <a:custGeom>
              <a:avLst/>
              <a:gdLst>
                <a:gd name="T0" fmla="*/ 233 w 245"/>
                <a:gd name="T1" fmla="*/ 41 h 204"/>
                <a:gd name="T2" fmla="*/ 245 w 245"/>
                <a:gd name="T3" fmla="*/ 47 h 204"/>
                <a:gd name="T4" fmla="*/ 209 w 245"/>
                <a:gd name="T5" fmla="*/ 89 h 204"/>
                <a:gd name="T6" fmla="*/ 143 w 245"/>
                <a:gd name="T7" fmla="*/ 142 h 204"/>
                <a:gd name="T8" fmla="*/ 167 w 245"/>
                <a:gd name="T9" fmla="*/ 166 h 204"/>
                <a:gd name="T10" fmla="*/ 179 w 245"/>
                <a:gd name="T11" fmla="*/ 219 h 204"/>
                <a:gd name="T12" fmla="*/ 77 w 245"/>
                <a:gd name="T13" fmla="*/ 142 h 204"/>
                <a:gd name="T14" fmla="*/ 47 w 245"/>
                <a:gd name="T15" fmla="*/ 89 h 204"/>
                <a:gd name="T16" fmla="*/ 89 w 245"/>
                <a:gd name="T17" fmla="*/ 71 h 204"/>
                <a:gd name="T18" fmla="*/ 59 w 245"/>
                <a:gd name="T19" fmla="*/ 41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1 h 204"/>
                <a:gd name="T50" fmla="*/ 233 w 245"/>
                <a:gd name="T51" fmla="*/ 41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FFFFFF"/>
                </a:solidFill>
              </a:endParaRPr>
            </a:p>
          </p:txBody>
        </p:sp>
      </p:grpSp>
      <p:sp>
        <p:nvSpPr>
          <p:cNvPr id="63510"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noProof="0" smtClean="0"/>
              <a:t>Click to edit Master title style</a:t>
            </a:r>
          </a:p>
        </p:txBody>
      </p:sp>
      <p:sp>
        <p:nvSpPr>
          <p:cNvPr id="6351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noProof="0" smtClean="0"/>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a:lvl1pPr>
          </a:lstStyle>
          <a:p>
            <a:pPr>
              <a:defRPr/>
            </a:pPr>
            <a:fld id="{22EBDA42-5B1B-486A-A372-10EB291B6864}"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a:lvl1pPr>
          </a:lstStyle>
          <a:p>
            <a:pPr>
              <a:defRPr/>
            </a:pPr>
            <a:r>
              <a:rPr lang="en-US" dirty="0">
                <a:solidFill>
                  <a:srgbClr val="FFFFFF"/>
                </a:solidFill>
              </a:rPr>
              <a:t>© Maria Yellow Horse Brave Heart, PhD</a:t>
            </a:r>
          </a:p>
        </p:txBody>
      </p:sp>
    </p:spTree>
    <p:extLst>
      <p:ext uri="{BB962C8B-B14F-4D97-AF65-F5344CB8AC3E}">
        <p14:creationId xmlns:p14="http://schemas.microsoft.com/office/powerpoint/2010/main" val="263845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r>
              <a:rPr lang="en-US" dirty="0">
                <a:solidFill>
                  <a:srgbClr val="FFFFFF"/>
                </a:solidFill>
              </a:rPr>
              <a:t>© Maria Yellow Horse Brave Heart, PhD</a:t>
            </a:r>
          </a:p>
        </p:txBody>
      </p:sp>
      <p:sp>
        <p:nvSpPr>
          <p:cNvPr id="6" name="Rectangle 26"/>
          <p:cNvSpPr>
            <a:spLocks noGrp="1" noChangeArrowheads="1"/>
          </p:cNvSpPr>
          <p:nvPr>
            <p:ph type="sldNum" sz="quarter" idx="12"/>
          </p:nvPr>
        </p:nvSpPr>
        <p:spPr>
          <a:ln/>
        </p:spPr>
        <p:txBody>
          <a:bodyPr/>
          <a:lstStyle>
            <a:lvl1pPr>
              <a:defRPr/>
            </a:lvl1pPr>
          </a:lstStyle>
          <a:p>
            <a:pPr>
              <a:defRPr/>
            </a:pPr>
            <a:fld id="{3D6F1A0E-FE28-4E2A-A059-FF36A3D9106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25233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r>
              <a:rPr lang="en-US" dirty="0">
                <a:solidFill>
                  <a:srgbClr val="FFFFFF"/>
                </a:solidFill>
              </a:rPr>
              <a:t>© Maria Yellow Horse Brave Heart, PhD</a:t>
            </a:r>
          </a:p>
        </p:txBody>
      </p:sp>
      <p:sp>
        <p:nvSpPr>
          <p:cNvPr id="6" name="Rectangle 26"/>
          <p:cNvSpPr>
            <a:spLocks noGrp="1" noChangeArrowheads="1"/>
          </p:cNvSpPr>
          <p:nvPr>
            <p:ph type="sldNum" sz="quarter" idx="12"/>
          </p:nvPr>
        </p:nvSpPr>
        <p:spPr>
          <a:ln/>
        </p:spPr>
        <p:txBody>
          <a:bodyPr/>
          <a:lstStyle>
            <a:lvl1pPr>
              <a:defRPr/>
            </a:lvl1pPr>
          </a:lstStyle>
          <a:p>
            <a:pPr>
              <a:defRPr/>
            </a:pPr>
            <a:fld id="{861F0868-49D0-4805-9AC7-6B9328A29B5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68899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95800"/>
          </a:xfrm>
        </p:spPr>
        <p:txBody>
          <a:bodyPr/>
          <a:lstStyle/>
          <a:p>
            <a:pPr lvl="0"/>
            <a:endParaRPr lang="en-US" noProof="0" dirty="0" smtClean="0"/>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r>
              <a:rPr lang="en-US" dirty="0">
                <a:solidFill>
                  <a:srgbClr val="FFFFFF"/>
                </a:solidFill>
              </a:rPr>
              <a:t>© Maria Yellow Horse Brave Heart, PhD</a:t>
            </a:r>
          </a:p>
        </p:txBody>
      </p:sp>
      <p:sp>
        <p:nvSpPr>
          <p:cNvPr id="6" name="Rectangle 26"/>
          <p:cNvSpPr>
            <a:spLocks noGrp="1" noChangeArrowheads="1"/>
          </p:cNvSpPr>
          <p:nvPr>
            <p:ph type="sldNum" sz="quarter" idx="12"/>
          </p:nvPr>
        </p:nvSpPr>
        <p:spPr>
          <a:ln/>
        </p:spPr>
        <p:txBody>
          <a:bodyPr/>
          <a:lstStyle>
            <a:lvl1pPr>
              <a:defRPr/>
            </a:lvl1pPr>
          </a:lstStyle>
          <a:p>
            <a:pPr>
              <a:defRPr/>
            </a:pPr>
            <a:fld id="{3112E8AE-995A-4D04-B8D0-6A06540294A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4099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r>
              <a:rPr lang="en-US" dirty="0">
                <a:solidFill>
                  <a:srgbClr val="FFFFFF"/>
                </a:solidFill>
              </a:rPr>
              <a:t>© Maria Yellow Horse Brave Heart, PhD</a:t>
            </a:r>
          </a:p>
        </p:txBody>
      </p:sp>
      <p:sp>
        <p:nvSpPr>
          <p:cNvPr id="6" name="Rectangle 26"/>
          <p:cNvSpPr>
            <a:spLocks noGrp="1" noChangeArrowheads="1"/>
          </p:cNvSpPr>
          <p:nvPr>
            <p:ph type="sldNum" sz="quarter" idx="12"/>
          </p:nvPr>
        </p:nvSpPr>
        <p:spPr>
          <a:ln/>
        </p:spPr>
        <p:txBody>
          <a:bodyPr/>
          <a:lstStyle>
            <a:lvl1pPr>
              <a:defRPr/>
            </a:lvl1pPr>
          </a:lstStyle>
          <a:p>
            <a:pPr>
              <a:defRPr/>
            </a:pPr>
            <a:fld id="{2152AAFA-3635-45F0-BF8E-0DEA1F1935D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06349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r>
              <a:rPr lang="en-US" dirty="0">
                <a:solidFill>
                  <a:srgbClr val="FFFFFF"/>
                </a:solidFill>
              </a:rPr>
              <a:t>© Maria Yellow Horse Brave Heart, PhD</a:t>
            </a:r>
          </a:p>
        </p:txBody>
      </p:sp>
      <p:sp>
        <p:nvSpPr>
          <p:cNvPr id="6" name="Rectangle 26"/>
          <p:cNvSpPr>
            <a:spLocks noGrp="1" noChangeArrowheads="1"/>
          </p:cNvSpPr>
          <p:nvPr>
            <p:ph type="sldNum" sz="quarter" idx="12"/>
          </p:nvPr>
        </p:nvSpPr>
        <p:spPr>
          <a:ln/>
        </p:spPr>
        <p:txBody>
          <a:bodyPr/>
          <a:lstStyle>
            <a:lvl1pPr>
              <a:defRPr/>
            </a:lvl1pPr>
          </a:lstStyle>
          <a:p>
            <a:pPr>
              <a:defRPr/>
            </a:pPr>
            <a:fld id="{62A035EC-90F9-4932-AC05-04F57742C38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60874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r>
              <a:rPr lang="en-US" dirty="0">
                <a:solidFill>
                  <a:srgbClr val="FFFFFF"/>
                </a:solidFill>
              </a:rPr>
              <a:t>© Maria Yellow Horse Brave Heart, PhD</a:t>
            </a:r>
          </a:p>
        </p:txBody>
      </p:sp>
      <p:sp>
        <p:nvSpPr>
          <p:cNvPr id="7" name="Rectangle 26"/>
          <p:cNvSpPr>
            <a:spLocks noGrp="1" noChangeArrowheads="1"/>
          </p:cNvSpPr>
          <p:nvPr>
            <p:ph type="sldNum" sz="quarter" idx="12"/>
          </p:nvPr>
        </p:nvSpPr>
        <p:spPr>
          <a:ln/>
        </p:spPr>
        <p:txBody>
          <a:bodyPr/>
          <a:lstStyle>
            <a:lvl1pPr>
              <a:defRPr/>
            </a:lvl1pPr>
          </a:lstStyle>
          <a:p>
            <a:pPr>
              <a:defRPr/>
            </a:pPr>
            <a:fld id="{5B407EB3-2D45-460C-A81F-746D186D498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87995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r>
              <a:rPr lang="en-US" dirty="0">
                <a:solidFill>
                  <a:srgbClr val="FFFFFF"/>
                </a:solidFill>
              </a:rPr>
              <a:t>© Maria Yellow Horse Brave Heart, PhD</a:t>
            </a:r>
          </a:p>
        </p:txBody>
      </p:sp>
      <p:sp>
        <p:nvSpPr>
          <p:cNvPr id="9" name="Rectangle 26"/>
          <p:cNvSpPr>
            <a:spLocks noGrp="1" noChangeArrowheads="1"/>
          </p:cNvSpPr>
          <p:nvPr>
            <p:ph type="sldNum" sz="quarter" idx="12"/>
          </p:nvPr>
        </p:nvSpPr>
        <p:spPr>
          <a:ln/>
        </p:spPr>
        <p:txBody>
          <a:bodyPr/>
          <a:lstStyle>
            <a:lvl1pPr>
              <a:defRPr/>
            </a:lvl1pPr>
          </a:lstStyle>
          <a:p>
            <a:pPr>
              <a:defRPr/>
            </a:pPr>
            <a:fld id="{BB43A713-86C8-488F-975C-62678FBC8CB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0495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r>
              <a:rPr lang="en-US" dirty="0">
                <a:solidFill>
                  <a:srgbClr val="FFFFFF"/>
                </a:solidFill>
              </a:rPr>
              <a:t>© Maria Yellow Horse Brave Heart, PhD</a:t>
            </a:r>
          </a:p>
        </p:txBody>
      </p:sp>
      <p:sp>
        <p:nvSpPr>
          <p:cNvPr id="5" name="Rectangle 26"/>
          <p:cNvSpPr>
            <a:spLocks noGrp="1" noChangeArrowheads="1"/>
          </p:cNvSpPr>
          <p:nvPr>
            <p:ph type="sldNum" sz="quarter" idx="12"/>
          </p:nvPr>
        </p:nvSpPr>
        <p:spPr>
          <a:ln/>
        </p:spPr>
        <p:txBody>
          <a:bodyPr/>
          <a:lstStyle>
            <a:lvl1pPr>
              <a:defRPr/>
            </a:lvl1pPr>
          </a:lstStyle>
          <a:p>
            <a:pPr>
              <a:defRPr/>
            </a:pPr>
            <a:fld id="{8672D041-0324-4C7D-949C-FBF1010DB1B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36883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r>
              <a:rPr lang="en-US" dirty="0">
                <a:solidFill>
                  <a:srgbClr val="FFFFFF"/>
                </a:solidFill>
              </a:rPr>
              <a:t>© Maria Yellow Horse Brave Heart, PhD</a:t>
            </a:r>
          </a:p>
        </p:txBody>
      </p:sp>
      <p:sp>
        <p:nvSpPr>
          <p:cNvPr id="4" name="Rectangle 26"/>
          <p:cNvSpPr>
            <a:spLocks noGrp="1" noChangeArrowheads="1"/>
          </p:cNvSpPr>
          <p:nvPr>
            <p:ph type="sldNum" sz="quarter" idx="12"/>
          </p:nvPr>
        </p:nvSpPr>
        <p:spPr>
          <a:ln/>
        </p:spPr>
        <p:txBody>
          <a:bodyPr/>
          <a:lstStyle>
            <a:lvl1pPr>
              <a:defRPr/>
            </a:lvl1pPr>
          </a:lstStyle>
          <a:p>
            <a:pPr>
              <a:defRPr/>
            </a:pPr>
            <a:fld id="{891E5FD3-33C8-4D38-83E7-70EB9CD0F91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21803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r>
              <a:rPr lang="en-US" dirty="0">
                <a:solidFill>
                  <a:srgbClr val="FFFFFF"/>
                </a:solidFill>
              </a:rPr>
              <a:t>© Maria Yellow Horse Brave Heart, PhD</a:t>
            </a:r>
          </a:p>
        </p:txBody>
      </p:sp>
      <p:sp>
        <p:nvSpPr>
          <p:cNvPr id="7" name="Rectangle 26"/>
          <p:cNvSpPr>
            <a:spLocks noGrp="1" noChangeArrowheads="1"/>
          </p:cNvSpPr>
          <p:nvPr>
            <p:ph type="sldNum" sz="quarter" idx="12"/>
          </p:nvPr>
        </p:nvSpPr>
        <p:spPr>
          <a:ln/>
        </p:spPr>
        <p:txBody>
          <a:bodyPr/>
          <a:lstStyle>
            <a:lvl1pPr>
              <a:defRPr/>
            </a:lvl1pPr>
          </a:lstStyle>
          <a:p>
            <a:pPr>
              <a:defRPr/>
            </a:pPr>
            <a:fld id="{56AB451C-BFAB-4F9E-8FBF-BC14057E472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7523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r>
              <a:rPr lang="en-US" dirty="0">
                <a:solidFill>
                  <a:srgbClr val="FFFFFF"/>
                </a:solidFill>
              </a:rPr>
              <a:t>© Maria Yellow Horse Brave Heart, PhD</a:t>
            </a:r>
          </a:p>
        </p:txBody>
      </p:sp>
      <p:sp>
        <p:nvSpPr>
          <p:cNvPr id="7" name="Rectangle 26"/>
          <p:cNvSpPr>
            <a:spLocks noGrp="1" noChangeArrowheads="1"/>
          </p:cNvSpPr>
          <p:nvPr>
            <p:ph type="sldNum" sz="quarter" idx="12"/>
          </p:nvPr>
        </p:nvSpPr>
        <p:spPr>
          <a:ln/>
        </p:spPr>
        <p:txBody>
          <a:bodyPr/>
          <a:lstStyle>
            <a:lvl1pPr>
              <a:defRPr/>
            </a:lvl1pPr>
          </a:lstStyle>
          <a:p>
            <a:pPr>
              <a:defRPr/>
            </a:pPr>
            <a:fld id="{710F60EA-B259-4850-A1DE-315E430D435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620098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4805 w 6027"/>
                <a:gd name="T1" fmla="*/ 109 h 2296"/>
                <a:gd name="T2" fmla="*/ 0 w 6027"/>
                <a:gd name="T3" fmla="*/ 109 h 2296"/>
                <a:gd name="T4" fmla="*/ 0 w 6027"/>
                <a:gd name="T5" fmla="*/ 0 h 2296"/>
                <a:gd name="T6" fmla="*/ 4805 w 6027"/>
                <a:gd name="T7" fmla="*/ 0 h 2296"/>
                <a:gd name="T8" fmla="*/ 4805 w 6027"/>
                <a:gd name="T9" fmla="*/ 109 h 2296"/>
                <a:gd name="T10" fmla="*/ 4805 w 6027"/>
                <a:gd name="T11" fmla="*/ 10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FFFFFF"/>
                </a:solidFill>
              </a:endParaRPr>
            </a:p>
          </p:txBody>
        </p:sp>
        <p:sp>
          <p:nvSpPr>
            <p:cNvPr id="62468"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grpSp>
      <p:sp>
        <p:nvSpPr>
          <p:cNvPr id="1027" name="Freeform 5"/>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FFFFFF"/>
              </a:solidFill>
            </a:endParaRPr>
          </a:p>
        </p:txBody>
      </p:sp>
      <p:grpSp>
        <p:nvGrpSpPr>
          <p:cNvPr id="1028" name="Group 6"/>
          <p:cNvGrpSpPr>
            <a:grpSpLocks/>
          </p:cNvGrpSpPr>
          <p:nvPr/>
        </p:nvGrpSpPr>
        <p:grpSpPr bwMode="auto">
          <a:xfrm>
            <a:off x="0" y="6019800"/>
            <a:ext cx="7848600" cy="857250"/>
            <a:chOff x="0" y="3792"/>
            <a:chExt cx="4944" cy="540"/>
          </a:xfrm>
        </p:grpSpPr>
        <p:sp>
          <p:nvSpPr>
            <p:cNvPr id="62471"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FFFFFF"/>
                  </a:solidFill>
                </a:endParaRPr>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31 h 353"/>
                  <a:gd name="T4" fmla="*/ 24 w 186"/>
                  <a:gd name="T5" fmla="*/ 54 h 353"/>
                  <a:gd name="T6" fmla="*/ 18 w 186"/>
                  <a:gd name="T7" fmla="*/ 116 h 353"/>
                  <a:gd name="T8" fmla="*/ 42 w 186"/>
                  <a:gd name="T9" fmla="*/ 200 h 353"/>
                  <a:gd name="T10" fmla="*/ 48 w 186"/>
                  <a:gd name="T11" fmla="*/ 284 h 353"/>
                  <a:gd name="T12" fmla="*/ 0 w 186"/>
                  <a:gd name="T13" fmla="*/ 620 h 353"/>
                  <a:gd name="T14" fmla="*/ 54 w 186"/>
                  <a:gd name="T15" fmla="*/ 410 h 353"/>
                  <a:gd name="T16" fmla="*/ 84 w 186"/>
                  <a:gd name="T17" fmla="*/ 379 h 353"/>
                  <a:gd name="T18" fmla="*/ 126 w 186"/>
                  <a:gd name="T19" fmla="*/ 222 h 353"/>
                  <a:gd name="T20" fmla="*/ 144 w 186"/>
                  <a:gd name="T21" fmla="*/ 210 h 353"/>
                  <a:gd name="T22" fmla="*/ 144 w 186"/>
                  <a:gd name="T23" fmla="*/ 158 h 353"/>
                  <a:gd name="T24" fmla="*/ 186 w 186"/>
                  <a:gd name="T25" fmla="*/ 116 h 353"/>
                  <a:gd name="T26" fmla="*/ 162 w 186"/>
                  <a:gd name="T27" fmla="*/ 105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FFFFFF"/>
                  </a:solidFill>
                </a:endParaRPr>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FFFFFF"/>
                  </a:solidFill>
                </a:endParaRPr>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1 h 66"/>
                  <a:gd name="T8" fmla="*/ 6 w 155"/>
                  <a:gd name="T9" fmla="*/ 31 h 66"/>
                  <a:gd name="T10" fmla="*/ 0 w 155"/>
                  <a:gd name="T11" fmla="*/ 43 h 66"/>
                  <a:gd name="T12" fmla="*/ 78 w 155"/>
                  <a:gd name="T13" fmla="*/ 105 h 66"/>
                  <a:gd name="T14" fmla="*/ 96 w 155"/>
                  <a:gd name="T15" fmla="*/ 74 h 66"/>
                  <a:gd name="T16" fmla="*/ 155 w 155"/>
                  <a:gd name="T17" fmla="*/ 117 h 66"/>
                  <a:gd name="T18" fmla="*/ 126 w 155"/>
                  <a:gd name="T19" fmla="*/ 43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FFFFFF"/>
                  </a:solidFill>
                </a:endParaRPr>
              </a:p>
            </p:txBody>
          </p:sp>
          <p:sp>
            <p:nvSpPr>
              <p:cNvPr id="1048" name="Freeform 13"/>
              <p:cNvSpPr>
                <a:spLocks/>
              </p:cNvSpPr>
              <p:nvPr userDrawn="1"/>
            </p:nvSpPr>
            <p:spPr bwMode="ltGray">
              <a:xfrm>
                <a:off x="2486" y="3859"/>
                <a:ext cx="42" cy="81"/>
              </a:xfrm>
              <a:custGeom>
                <a:avLst/>
                <a:gdLst>
                  <a:gd name="T0" fmla="*/ 6 w 42"/>
                  <a:gd name="T1" fmla="*/ 66 h 72"/>
                  <a:gd name="T2" fmla="*/ 0 w 42"/>
                  <a:gd name="T3" fmla="*/ 33 h 72"/>
                  <a:gd name="T4" fmla="*/ 12 w 42"/>
                  <a:gd name="T5" fmla="*/ 11 h 72"/>
                  <a:gd name="T6" fmla="*/ 0 w 42"/>
                  <a:gd name="T7" fmla="*/ 11 h 72"/>
                  <a:gd name="T8" fmla="*/ 12 w 42"/>
                  <a:gd name="T9" fmla="*/ 11 h 72"/>
                  <a:gd name="T10" fmla="*/ 24 w 42"/>
                  <a:gd name="T11" fmla="*/ 11 h 72"/>
                  <a:gd name="T12" fmla="*/ 36 w 42"/>
                  <a:gd name="T13" fmla="*/ 11 h 72"/>
                  <a:gd name="T14" fmla="*/ 42 w 42"/>
                  <a:gd name="T15" fmla="*/ 0 h 72"/>
                  <a:gd name="T16" fmla="*/ 30 w 42"/>
                  <a:gd name="T17" fmla="*/ 33 h 72"/>
                  <a:gd name="T18" fmla="*/ 42 w 42"/>
                  <a:gd name="T19" fmla="*/ 88 h 72"/>
                  <a:gd name="T20" fmla="*/ 12 w 42"/>
                  <a:gd name="T21" fmla="*/ 129 h 72"/>
                  <a:gd name="T22" fmla="*/ 6 w 42"/>
                  <a:gd name="T23" fmla="*/ 66 h 72"/>
                  <a:gd name="T24" fmla="*/ 6 w 42"/>
                  <a:gd name="T25" fmla="*/ 6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FFFFFF"/>
                  </a:solidFill>
                </a:endParaRPr>
              </a:p>
            </p:txBody>
          </p:sp>
        </p:grpSp>
        <p:sp>
          <p:nvSpPr>
            <p:cNvPr id="62478"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dirty="0">
                <a:solidFill>
                  <a:srgbClr val="FFFFFF"/>
                </a:solidFill>
              </a:endParaRPr>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5 h 287"/>
                <a:gd name="T4" fmla="*/ 66 w 365"/>
                <a:gd name="T5" fmla="*/ 118 h 287"/>
                <a:gd name="T6" fmla="*/ 143 w 365"/>
                <a:gd name="T7" fmla="*/ 195 h 287"/>
                <a:gd name="T8" fmla="*/ 191 w 365"/>
                <a:gd name="T9" fmla="*/ 178 h 287"/>
                <a:gd name="T10" fmla="*/ 341 w 365"/>
                <a:gd name="T11" fmla="*/ 307 h 287"/>
                <a:gd name="T12" fmla="*/ 305 w 365"/>
                <a:gd name="T13" fmla="*/ 186 h 287"/>
                <a:gd name="T14" fmla="*/ 365 w 365"/>
                <a:gd name="T15" fmla="*/ 142 h 287"/>
                <a:gd name="T16" fmla="*/ 359 w 365"/>
                <a:gd name="T17" fmla="*/ 136 h 287"/>
                <a:gd name="T18" fmla="*/ 335 w 365"/>
                <a:gd name="T19" fmla="*/ 124 h 287"/>
                <a:gd name="T20" fmla="*/ 299 w 365"/>
                <a:gd name="T21" fmla="*/ 95 h 287"/>
                <a:gd name="T22" fmla="*/ 257 w 365"/>
                <a:gd name="T23" fmla="*/ 77 h 287"/>
                <a:gd name="T24" fmla="*/ 215 w 365"/>
                <a:gd name="T25" fmla="*/ 59 h 287"/>
                <a:gd name="T26" fmla="*/ 173 w 365"/>
                <a:gd name="T27" fmla="*/ 41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FFFFFF"/>
                </a:solidFill>
              </a:endParaRPr>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FFFFFF"/>
                </a:solidFill>
              </a:endParaRPr>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5 h 60"/>
                <a:gd name="T16" fmla="*/ 65 w 71"/>
                <a:gd name="T17" fmla="*/ 47 h 60"/>
                <a:gd name="T18" fmla="*/ 71 w 71"/>
                <a:gd name="T19" fmla="*/ 59 h 60"/>
                <a:gd name="T20" fmla="*/ 71 w 71"/>
                <a:gd name="T21" fmla="*/ 65 h 60"/>
                <a:gd name="T22" fmla="*/ 59 w 71"/>
                <a:gd name="T23" fmla="*/ 59 h 60"/>
                <a:gd name="T24" fmla="*/ 47 w 71"/>
                <a:gd name="T25" fmla="*/ 47 h 60"/>
                <a:gd name="T26" fmla="*/ 23 w 71"/>
                <a:gd name="T27" fmla="*/ 35 h 60"/>
                <a:gd name="T28" fmla="*/ 23 w 71"/>
                <a:gd name="T29" fmla="*/ 41 h 60"/>
                <a:gd name="T30" fmla="*/ 18 w 71"/>
                <a:gd name="T31" fmla="*/ 47 h 60"/>
                <a:gd name="T32" fmla="*/ 12 w 71"/>
                <a:gd name="T33" fmla="*/ 53 h 60"/>
                <a:gd name="T34" fmla="*/ 6 w 71"/>
                <a:gd name="T35" fmla="*/ 53 h 60"/>
                <a:gd name="T36" fmla="*/ 6 w 71"/>
                <a:gd name="T37" fmla="*/ 53 h 60"/>
                <a:gd name="T38" fmla="*/ 6 w 71"/>
                <a:gd name="T39" fmla="*/ 41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FFFFFF"/>
                </a:solidFill>
              </a:endParaRPr>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9 h 162"/>
                <a:gd name="T10" fmla="*/ 96 w 161"/>
                <a:gd name="T11" fmla="*/ 65 h 162"/>
                <a:gd name="T12" fmla="*/ 102 w 161"/>
                <a:gd name="T13" fmla="*/ 77 h 162"/>
                <a:gd name="T14" fmla="*/ 108 w 161"/>
                <a:gd name="T15" fmla="*/ 89 h 162"/>
                <a:gd name="T16" fmla="*/ 120 w 161"/>
                <a:gd name="T17" fmla="*/ 101 h 162"/>
                <a:gd name="T18" fmla="*/ 143 w 161"/>
                <a:gd name="T19" fmla="*/ 119 h 162"/>
                <a:gd name="T20" fmla="*/ 155 w 161"/>
                <a:gd name="T21" fmla="*/ 148 h 162"/>
                <a:gd name="T22" fmla="*/ 161 w 161"/>
                <a:gd name="T23" fmla="*/ 166 h 162"/>
                <a:gd name="T24" fmla="*/ 161 w 161"/>
                <a:gd name="T25" fmla="*/ 172 h 162"/>
                <a:gd name="T26" fmla="*/ 96 w 161"/>
                <a:gd name="T27" fmla="*/ 107 h 162"/>
                <a:gd name="T28" fmla="*/ 30 w 161"/>
                <a:gd name="T29" fmla="*/ 59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FFFFFF"/>
                </a:solidFill>
              </a:endParaRPr>
            </a:p>
          </p:txBody>
        </p:sp>
        <p:sp>
          <p:nvSpPr>
            <p:cNvPr id="1039" name="Freeform 20"/>
            <p:cNvSpPr>
              <a:spLocks/>
            </p:cNvSpPr>
            <p:nvPr/>
          </p:nvSpPr>
          <p:spPr bwMode="auto">
            <a:xfrm>
              <a:off x="706" y="3854"/>
              <a:ext cx="59" cy="61"/>
            </a:xfrm>
            <a:custGeom>
              <a:avLst/>
              <a:gdLst>
                <a:gd name="T0" fmla="*/ 59 w 59"/>
                <a:gd name="T1" fmla="*/ 6 h 60"/>
                <a:gd name="T2" fmla="*/ 41 w 59"/>
                <a:gd name="T3" fmla="*/ 35 h 60"/>
                <a:gd name="T4" fmla="*/ 41 w 59"/>
                <a:gd name="T5" fmla="*/ 41 h 60"/>
                <a:gd name="T6" fmla="*/ 47 w 59"/>
                <a:gd name="T7" fmla="*/ 47 h 60"/>
                <a:gd name="T8" fmla="*/ 53 w 59"/>
                <a:gd name="T9" fmla="*/ 59 h 60"/>
                <a:gd name="T10" fmla="*/ 53 w 59"/>
                <a:gd name="T11" fmla="*/ 65 h 60"/>
                <a:gd name="T12" fmla="*/ 47 w 59"/>
                <a:gd name="T13" fmla="*/ 59 h 60"/>
                <a:gd name="T14" fmla="*/ 35 w 59"/>
                <a:gd name="T15" fmla="*/ 53 h 60"/>
                <a:gd name="T16" fmla="*/ 23 w 59"/>
                <a:gd name="T17" fmla="*/ 41 h 60"/>
                <a:gd name="T18" fmla="*/ 17 w 59"/>
                <a:gd name="T19" fmla="*/ 35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FFFFFF"/>
                </a:solidFill>
              </a:endParaRPr>
            </a:p>
          </p:txBody>
        </p:sp>
        <p:sp>
          <p:nvSpPr>
            <p:cNvPr id="1040" name="Freeform 21"/>
            <p:cNvSpPr>
              <a:spLocks/>
            </p:cNvSpPr>
            <p:nvPr/>
          </p:nvSpPr>
          <p:spPr bwMode="auto">
            <a:xfrm>
              <a:off x="395" y="3811"/>
              <a:ext cx="245" cy="207"/>
            </a:xfrm>
            <a:custGeom>
              <a:avLst/>
              <a:gdLst>
                <a:gd name="T0" fmla="*/ 233 w 245"/>
                <a:gd name="T1" fmla="*/ 41 h 204"/>
                <a:gd name="T2" fmla="*/ 245 w 245"/>
                <a:gd name="T3" fmla="*/ 47 h 204"/>
                <a:gd name="T4" fmla="*/ 209 w 245"/>
                <a:gd name="T5" fmla="*/ 89 h 204"/>
                <a:gd name="T6" fmla="*/ 143 w 245"/>
                <a:gd name="T7" fmla="*/ 142 h 204"/>
                <a:gd name="T8" fmla="*/ 167 w 245"/>
                <a:gd name="T9" fmla="*/ 166 h 204"/>
                <a:gd name="T10" fmla="*/ 179 w 245"/>
                <a:gd name="T11" fmla="*/ 219 h 204"/>
                <a:gd name="T12" fmla="*/ 77 w 245"/>
                <a:gd name="T13" fmla="*/ 142 h 204"/>
                <a:gd name="T14" fmla="*/ 47 w 245"/>
                <a:gd name="T15" fmla="*/ 89 h 204"/>
                <a:gd name="T16" fmla="*/ 89 w 245"/>
                <a:gd name="T17" fmla="*/ 71 h 204"/>
                <a:gd name="T18" fmla="*/ 59 w 245"/>
                <a:gd name="T19" fmla="*/ 41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1 h 204"/>
                <a:gd name="T50" fmla="*/ 233 w 245"/>
                <a:gd name="T51" fmla="*/ 41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FFFFFF"/>
                </a:solidFill>
              </a:endParaRPr>
            </a:p>
          </p:txBody>
        </p:sp>
      </p:grpSp>
      <p:sp>
        <p:nvSpPr>
          <p:cNvPr id="62486"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2488"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pitchFamily="34" charset="0"/>
              </a:defRPr>
            </a:lvl1pPr>
          </a:lstStyle>
          <a:p>
            <a:pPr fontAlgn="base">
              <a:spcBef>
                <a:spcPct val="0"/>
              </a:spcBef>
              <a:spcAft>
                <a:spcPct val="0"/>
              </a:spcAft>
              <a:defRPr/>
            </a:pPr>
            <a:endParaRPr lang="en-US" dirty="0">
              <a:solidFill>
                <a:srgbClr val="FFFFFF"/>
              </a:solidFill>
            </a:endParaRPr>
          </a:p>
        </p:txBody>
      </p:sp>
      <p:sp>
        <p:nvSpPr>
          <p:cNvPr id="62489"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pitchFamily="34" charset="0"/>
              </a:defRPr>
            </a:lvl1pPr>
          </a:lstStyle>
          <a:p>
            <a:pPr fontAlgn="base">
              <a:spcBef>
                <a:spcPct val="0"/>
              </a:spcBef>
              <a:spcAft>
                <a:spcPct val="0"/>
              </a:spcAft>
              <a:defRPr/>
            </a:pPr>
            <a:r>
              <a:rPr lang="en-US" dirty="0">
                <a:solidFill>
                  <a:srgbClr val="FFFFFF"/>
                </a:solidFill>
              </a:rPr>
              <a:t>© Maria Yellow Horse Brave Heart, PhD</a:t>
            </a:r>
          </a:p>
        </p:txBody>
      </p:sp>
      <p:sp>
        <p:nvSpPr>
          <p:cNvPr id="62490"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Arial" pitchFamily="34" charset="0"/>
              </a:defRPr>
            </a:lvl1pPr>
          </a:lstStyle>
          <a:p>
            <a:pPr fontAlgn="base">
              <a:spcBef>
                <a:spcPct val="0"/>
              </a:spcBef>
              <a:spcAft>
                <a:spcPct val="0"/>
              </a:spcAft>
              <a:defRPr/>
            </a:pPr>
            <a:fld id="{D9E92B93-B212-42F9-807B-8C79B1D7C0FD}"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13035655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xmlns:p14="http://schemas.microsoft.com/office/powerpoint/2010/mai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youtube.com/watch?v=Gs0iwY6YjSk" TargetMode="Externa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8.xml"/><Relationship Id="rId5" Type="http://schemas.openxmlformats.org/officeDocument/2006/relationships/image" Target="../media/image8.png"/><Relationship Id="rId6" Type="http://schemas.openxmlformats.org/officeDocument/2006/relationships/image" Target="../media/image9.png"/><Relationship Id="rId1" Type="http://schemas.microsoft.com/office/2007/relationships/media" Target="../media/media1.gif"/><Relationship Id="rId2" Type="http://schemas.openxmlformats.org/officeDocument/2006/relationships/video" Target="../media/media1.gi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themeOverride" Target="../theme/themeOverride1.xml"/><Relationship Id="rId2"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3.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www.acestoohigh.com/" TargetMode="External"/><Relationship Id="rId4" Type="http://schemas.openxmlformats.org/officeDocument/2006/relationships/hyperlink" Target="http://www.istss.org/" TargetMode="External"/><Relationship Id="rId5" Type="http://schemas.openxmlformats.org/officeDocument/2006/relationships/hyperlink" Target="https://www.thenationalcouncil.org/topics/trauma-informed-care/" TargetMode="External"/><Relationship Id="rId6" Type="http://schemas.openxmlformats.org/officeDocument/2006/relationships/hyperlink" Target="http://www.nctsn.org/" TargetMode="External"/><Relationship Id="rId1" Type="http://schemas.openxmlformats.org/officeDocument/2006/relationships/slideLayout" Target="../slideLayouts/slideLayout2.xml"/><Relationship Id="rId2" Type="http://schemas.openxmlformats.org/officeDocument/2006/relationships/hyperlink" Target="http://www.acesconnection.com/"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s://www.samhsa.gov/nctic" TargetMode="External"/><Relationship Id="rId4" Type="http://schemas.openxmlformats.org/officeDocument/2006/relationships/hyperlink" Target="https://www.samhsa.gov/child-trauma" TargetMode="External"/><Relationship Id="rId1" Type="http://schemas.openxmlformats.org/officeDocument/2006/relationships/slideLayout" Target="../slideLayouts/slideLayout2.xml"/><Relationship Id="rId2" Type="http://schemas.openxmlformats.org/officeDocument/2006/relationships/hyperlink" Target="https://www.ptsd.va.gov/"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www.tandfonline.com/toc/camh20/20/2" TargetMode="External"/><Relationship Id="rId4" Type="http://schemas.openxmlformats.org/officeDocument/2006/relationships/hyperlink" Target="http://doi.org/10.1007/s00213-010-2009-2" TargetMode="External"/><Relationship Id="rId1" Type="http://schemas.openxmlformats.org/officeDocument/2006/relationships/slideLayout" Target="../slideLayouts/slideLayout2.xml"/><Relationship Id="rId2" Type="http://schemas.openxmlformats.org/officeDocument/2006/relationships/hyperlink" Target="http://www.tandfonline.com/doi/abs/10.1080/13607863.2015.1063107"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x.doi.org/10.2105/AJPH.2004.054213"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dx.doi.org/10.1002/jts.21835" TargetMode="External"/><Relationship Id="rId4" Type="http://schemas.openxmlformats.org/officeDocument/2006/relationships/hyperlink" Target="http://dx.doi.org/10.1080/00377319809517532" TargetMode="External"/><Relationship Id="rId1" Type="http://schemas.openxmlformats.org/officeDocument/2006/relationships/slideLayout" Target="../slideLayouts/slideLayout2.xml"/><Relationship Id="rId2" Type="http://schemas.openxmlformats.org/officeDocument/2006/relationships/hyperlink" Target="http://dx.doi.org/10.1007/s00127-012-0615-5"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x.doi.org/10.5820/aian.0802.1998.60" TargetMode="External"/><Relationship Id="rId3" Type="http://schemas.openxmlformats.org/officeDocument/2006/relationships/hyperlink" Target="http://dx.doi.org/10.1002/jts.2183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457200" y="914400"/>
            <a:ext cx="8229600" cy="2270125"/>
          </a:xfrm>
        </p:spPr>
        <p:txBody>
          <a:bodyPr/>
          <a:lstStyle/>
          <a:p>
            <a:r>
              <a:rPr lang="en-US" sz="4000" dirty="0" smtClean="0"/>
              <a:t>Transforming Trauma Informed Care: Integrating Historical Trauma in Behavioral Health and Primary Care</a:t>
            </a:r>
            <a:endParaRPr lang="en-US" sz="4000" dirty="0"/>
          </a:p>
        </p:txBody>
      </p:sp>
      <p:sp>
        <p:nvSpPr>
          <p:cNvPr id="3" name="Subtitle 2"/>
          <p:cNvSpPr>
            <a:spLocks noGrp="1"/>
          </p:cNvSpPr>
          <p:nvPr>
            <p:ph type="subTitle" sz="quarter" idx="1"/>
          </p:nvPr>
        </p:nvSpPr>
        <p:spPr>
          <a:xfrm>
            <a:off x="990600" y="3657600"/>
            <a:ext cx="6934200" cy="2362200"/>
          </a:xfrm>
        </p:spPr>
        <p:txBody>
          <a:bodyPr/>
          <a:lstStyle/>
          <a:p>
            <a:r>
              <a:rPr lang="en-US" sz="2400" dirty="0" smtClean="0"/>
              <a:t>Jeanne Bereiter, MD</a:t>
            </a:r>
          </a:p>
          <a:p>
            <a:r>
              <a:rPr lang="en-US" sz="2400" dirty="0" smtClean="0"/>
              <a:t>Maria Yellow Horse Brave Heart, PhD</a:t>
            </a:r>
          </a:p>
          <a:p>
            <a:pPr lvl="0">
              <a:spcBef>
                <a:spcPts val="0"/>
              </a:spcBef>
              <a:buClr>
                <a:srgbClr val="E3E3FF"/>
              </a:buClr>
            </a:pPr>
            <a:endParaRPr lang="en-US" sz="2000" dirty="0" smtClean="0">
              <a:solidFill>
                <a:srgbClr val="FFFFFF"/>
              </a:solidFill>
              <a:effectLst/>
            </a:endParaRPr>
          </a:p>
          <a:p>
            <a:pPr lvl="0">
              <a:spcBef>
                <a:spcPts val="0"/>
              </a:spcBef>
              <a:buClr>
                <a:srgbClr val="E3E3FF"/>
              </a:buClr>
            </a:pPr>
            <a:r>
              <a:rPr lang="en-US" sz="2000" dirty="0" smtClean="0">
                <a:solidFill>
                  <a:srgbClr val="FFFFFF"/>
                </a:solidFill>
                <a:effectLst/>
              </a:rPr>
              <a:t>Division </a:t>
            </a:r>
            <a:r>
              <a:rPr lang="en-US" sz="2000" dirty="0">
                <a:solidFill>
                  <a:srgbClr val="FFFFFF"/>
                </a:solidFill>
                <a:effectLst/>
              </a:rPr>
              <a:t>of Community Behavioral Health</a:t>
            </a:r>
          </a:p>
          <a:p>
            <a:pPr lvl="0">
              <a:spcBef>
                <a:spcPts val="0"/>
              </a:spcBef>
              <a:buClr>
                <a:srgbClr val="E3E3FF"/>
              </a:buClr>
            </a:pPr>
            <a:r>
              <a:rPr lang="en-US" sz="2000" dirty="0">
                <a:solidFill>
                  <a:srgbClr val="FFFFFF"/>
                </a:solidFill>
                <a:effectLst/>
              </a:rPr>
              <a:t>Department of Psychiatry and Behavioral Sciences</a:t>
            </a:r>
          </a:p>
          <a:p>
            <a:pPr lvl="0">
              <a:spcBef>
                <a:spcPts val="0"/>
              </a:spcBef>
              <a:buClr>
                <a:srgbClr val="E3E3FF"/>
              </a:buClr>
            </a:pPr>
            <a:r>
              <a:rPr lang="en-US" sz="2000" dirty="0">
                <a:solidFill>
                  <a:srgbClr val="FFFFFF"/>
                </a:solidFill>
                <a:effectLst/>
              </a:rPr>
              <a:t>University of New Mexico Health Sciences </a:t>
            </a:r>
            <a:r>
              <a:rPr lang="en-US" sz="2000" dirty="0" smtClean="0">
                <a:solidFill>
                  <a:srgbClr val="FFFFFF"/>
                </a:solidFill>
                <a:effectLst/>
              </a:rPr>
              <a:t>Center</a:t>
            </a:r>
          </a:p>
          <a:p>
            <a:pPr lvl="0">
              <a:spcBef>
                <a:spcPts val="0"/>
              </a:spcBef>
              <a:buClr>
                <a:srgbClr val="E3E3FF"/>
              </a:buClr>
            </a:pPr>
            <a:r>
              <a:rPr lang="en-US" sz="2000" dirty="0" smtClean="0">
                <a:solidFill>
                  <a:srgbClr val="FFFFFF"/>
                </a:solidFill>
                <a:effectLst/>
              </a:rPr>
              <a:t>Albuquerque, NM</a:t>
            </a:r>
            <a:endParaRPr lang="en-US" sz="2000" dirty="0">
              <a:solidFill>
                <a:srgbClr val="FFFFFF"/>
              </a:solidFill>
              <a:effectLst/>
            </a:endParaRPr>
          </a:p>
          <a:p>
            <a:endParaRPr lang="en-US" sz="2800" dirty="0" smtClean="0"/>
          </a:p>
        </p:txBody>
      </p:sp>
    </p:spTree>
    <p:extLst>
      <p:ext uri="{BB962C8B-B14F-4D97-AF65-F5344CB8AC3E}">
        <p14:creationId xmlns:p14="http://schemas.microsoft.com/office/powerpoint/2010/main" val="326975185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rmAutofit/>
          </a:bodyPr>
          <a:lstStyle/>
          <a:p>
            <a:r>
              <a:rPr lang="en-US" sz="3200" dirty="0" smtClean="0"/>
              <a:t>5 Principles of Trauma-Informed Care </a:t>
            </a:r>
            <a:br>
              <a:rPr lang="en-US" sz="3200" dirty="0" smtClean="0"/>
            </a:br>
            <a:r>
              <a:rPr lang="en-US" sz="1800" dirty="0" smtClean="0"/>
              <a:t>(modified from CCTIC)</a:t>
            </a:r>
            <a:endParaRPr lang="en-US" sz="1800" dirty="0"/>
          </a:p>
        </p:txBody>
      </p:sp>
      <p:sp>
        <p:nvSpPr>
          <p:cNvPr id="3" name="Content Placeholder 2"/>
          <p:cNvSpPr>
            <a:spLocks noGrp="1"/>
          </p:cNvSpPr>
          <p:nvPr>
            <p:ph idx="1"/>
          </p:nvPr>
        </p:nvSpPr>
        <p:spPr>
          <a:xfrm>
            <a:off x="838200" y="1295400"/>
            <a:ext cx="7848600" cy="4800600"/>
          </a:xfrm>
        </p:spPr>
        <p:txBody>
          <a:bodyPr>
            <a:noAutofit/>
          </a:bodyPr>
          <a:lstStyle/>
          <a:p>
            <a:pPr>
              <a:spcAft>
                <a:spcPts val="600"/>
              </a:spcAft>
            </a:pPr>
            <a:r>
              <a:rPr lang="en-US" sz="2000" dirty="0" smtClean="0"/>
              <a:t>Safety</a:t>
            </a:r>
          </a:p>
          <a:p>
            <a:pPr>
              <a:spcAft>
                <a:spcPts val="600"/>
              </a:spcAft>
            </a:pPr>
            <a:r>
              <a:rPr lang="en-US" sz="2000" dirty="0" smtClean="0"/>
              <a:t>Trustworthiness</a:t>
            </a:r>
          </a:p>
          <a:p>
            <a:pPr lvl="1">
              <a:spcAft>
                <a:spcPts val="600"/>
              </a:spcAft>
            </a:pPr>
            <a:r>
              <a:rPr lang="en-US" sz="1800" dirty="0" smtClean="0"/>
              <a:t>Making tasks clear</a:t>
            </a:r>
          </a:p>
          <a:p>
            <a:pPr lvl="1">
              <a:spcAft>
                <a:spcPts val="600"/>
              </a:spcAft>
            </a:pPr>
            <a:r>
              <a:rPr lang="en-US" sz="1800" dirty="0" smtClean="0"/>
              <a:t>Maintaining appropriate boundaries</a:t>
            </a:r>
          </a:p>
          <a:p>
            <a:pPr>
              <a:spcAft>
                <a:spcPts val="600"/>
              </a:spcAft>
            </a:pPr>
            <a:r>
              <a:rPr lang="en-US" sz="2000" dirty="0" smtClean="0"/>
              <a:t>Choice</a:t>
            </a:r>
          </a:p>
          <a:p>
            <a:pPr lvl="1">
              <a:spcAft>
                <a:spcPts val="600"/>
              </a:spcAft>
            </a:pPr>
            <a:r>
              <a:rPr lang="en-US" sz="1800" dirty="0" smtClean="0"/>
              <a:t>Prioritizing consumer choice and control</a:t>
            </a:r>
          </a:p>
          <a:p>
            <a:pPr>
              <a:spcAft>
                <a:spcPts val="600"/>
              </a:spcAft>
            </a:pPr>
            <a:r>
              <a:rPr lang="en-US" sz="2000" dirty="0" smtClean="0"/>
              <a:t>Collaboration</a:t>
            </a:r>
          </a:p>
          <a:p>
            <a:pPr lvl="1">
              <a:spcAft>
                <a:spcPts val="600"/>
              </a:spcAft>
            </a:pPr>
            <a:r>
              <a:rPr lang="en-US" sz="1800" dirty="0" smtClean="0"/>
              <a:t>Between clinicians and consumers</a:t>
            </a:r>
          </a:p>
          <a:p>
            <a:pPr lvl="1">
              <a:spcAft>
                <a:spcPts val="600"/>
              </a:spcAft>
            </a:pPr>
            <a:r>
              <a:rPr lang="en-US" sz="1800" dirty="0" smtClean="0"/>
              <a:t>Emphasizing working together on goals, not top down</a:t>
            </a:r>
          </a:p>
          <a:p>
            <a:pPr>
              <a:spcAft>
                <a:spcPts val="600"/>
              </a:spcAft>
            </a:pPr>
            <a:r>
              <a:rPr lang="en-US" sz="2000" dirty="0" smtClean="0"/>
              <a:t>Encouragement</a:t>
            </a:r>
          </a:p>
          <a:p>
            <a:pPr lvl="1">
              <a:spcAft>
                <a:spcPts val="600"/>
              </a:spcAft>
            </a:pPr>
            <a:r>
              <a:rPr lang="en-US" sz="1800" dirty="0" smtClean="0"/>
              <a:t>Recognizing strengths</a:t>
            </a:r>
          </a:p>
          <a:p>
            <a:pPr lvl="1">
              <a:spcAft>
                <a:spcPts val="600"/>
              </a:spcAft>
            </a:pPr>
            <a:r>
              <a:rPr lang="en-US" sz="1800" dirty="0" smtClean="0"/>
              <a:t>Skill building</a:t>
            </a:r>
          </a:p>
          <a:p>
            <a:pPr marL="0" indent="0">
              <a:spcAft>
                <a:spcPts val="600"/>
              </a:spcAft>
              <a:buNone/>
            </a:pPr>
            <a:endParaRPr lang="en-US" sz="2000" dirty="0"/>
          </a:p>
        </p:txBody>
      </p:sp>
      <p:sp>
        <p:nvSpPr>
          <p:cNvPr id="4" name="Footer Placeholder 3"/>
          <p:cNvSpPr>
            <a:spLocks noGrp="1"/>
          </p:cNvSpPr>
          <p:nvPr>
            <p:ph type="ftr" sz="quarter" idx="11"/>
          </p:nvPr>
        </p:nvSpPr>
        <p:spPr>
          <a:xfrm>
            <a:off x="1219200" y="6248400"/>
            <a:ext cx="6705600" cy="457200"/>
          </a:xfrm>
        </p:spPr>
        <p:txBody>
          <a:bodyPr/>
          <a:lstStyle/>
          <a:p>
            <a:pPr>
              <a:defRPr/>
            </a:pPr>
            <a:r>
              <a:rPr lang="en-US" dirty="0">
                <a:solidFill>
                  <a:srgbClr val="FFFFFF"/>
                </a:solidFill>
              </a:rPr>
              <a:t>Creating Cultures of Trauma Informed Care (CCTIC)-Community Connections</a:t>
            </a:r>
          </a:p>
        </p:txBody>
      </p:sp>
    </p:spTree>
    <p:extLst>
      <p:ext uri="{BB962C8B-B14F-4D97-AF65-F5344CB8AC3E}">
        <p14:creationId xmlns:p14="http://schemas.microsoft.com/office/powerpoint/2010/main" val="19433087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rmAutofit/>
          </a:bodyPr>
          <a:lstStyle/>
          <a:p>
            <a:r>
              <a:rPr lang="en-US" sz="3200" dirty="0" smtClean="0"/>
              <a:t>Creating a Safe Context-Emotional Safety</a:t>
            </a:r>
            <a:endParaRPr lang="en-US" sz="3200" dirty="0"/>
          </a:p>
        </p:txBody>
      </p:sp>
      <p:sp>
        <p:nvSpPr>
          <p:cNvPr id="3" name="Content Placeholder 2"/>
          <p:cNvSpPr>
            <a:spLocks noGrp="1"/>
          </p:cNvSpPr>
          <p:nvPr>
            <p:ph idx="1"/>
          </p:nvPr>
        </p:nvSpPr>
        <p:spPr>
          <a:xfrm>
            <a:off x="304800" y="1219200"/>
            <a:ext cx="8305800" cy="4724400"/>
          </a:xfrm>
        </p:spPr>
        <p:txBody>
          <a:bodyPr>
            <a:normAutofit fontScale="92500" lnSpcReduction="20000"/>
          </a:bodyPr>
          <a:lstStyle/>
          <a:p>
            <a:pPr>
              <a:spcAft>
                <a:spcPts val="600"/>
              </a:spcAft>
            </a:pPr>
            <a:r>
              <a:rPr lang="en-US" sz="2600" dirty="0" smtClean="0"/>
              <a:t>Are staff, patients, and providers able to speak up?</a:t>
            </a:r>
          </a:p>
          <a:p>
            <a:pPr>
              <a:spcAft>
                <a:spcPts val="600"/>
              </a:spcAft>
            </a:pPr>
            <a:r>
              <a:rPr lang="en-US" sz="2600" dirty="0" smtClean="0"/>
              <a:t>Is the system/people in it perceived as trustworthy?</a:t>
            </a:r>
          </a:p>
          <a:p>
            <a:pPr lvl="1">
              <a:spcAft>
                <a:spcPts val="600"/>
              </a:spcAft>
            </a:pPr>
            <a:r>
              <a:rPr lang="en-US" sz="2600" dirty="0" smtClean="0"/>
              <a:t>How are patients greeted at the door?</a:t>
            </a:r>
          </a:p>
          <a:p>
            <a:pPr lvl="1">
              <a:spcAft>
                <a:spcPts val="600"/>
              </a:spcAft>
            </a:pPr>
            <a:r>
              <a:rPr lang="en-US" sz="2600" dirty="0" smtClean="0"/>
              <a:t>Are boundaries clear and consistent?</a:t>
            </a:r>
          </a:p>
          <a:p>
            <a:pPr lvl="1">
              <a:spcAft>
                <a:spcPts val="600"/>
              </a:spcAft>
            </a:pPr>
            <a:r>
              <a:rPr lang="en-US" sz="2600" dirty="0" smtClean="0"/>
              <a:t>Transparency</a:t>
            </a:r>
          </a:p>
          <a:p>
            <a:pPr lvl="1">
              <a:spcAft>
                <a:spcPts val="600"/>
              </a:spcAft>
            </a:pPr>
            <a:r>
              <a:rPr lang="en-US" sz="2600" dirty="0" smtClean="0"/>
              <a:t>Confidentiality</a:t>
            </a:r>
          </a:p>
          <a:p>
            <a:pPr lvl="2">
              <a:spcAft>
                <a:spcPts val="600"/>
              </a:spcAft>
            </a:pPr>
            <a:r>
              <a:rPr lang="en-US" sz="2600" dirty="0" smtClean="0"/>
              <a:t>Including contact with relatives e.g. sensitivity to potentially unsafe situations such as domestic violence, substance use</a:t>
            </a:r>
          </a:p>
          <a:p>
            <a:pPr lvl="1">
              <a:spcAft>
                <a:spcPts val="600"/>
              </a:spcAft>
            </a:pPr>
            <a:r>
              <a:rPr lang="en-US" sz="2600" dirty="0" smtClean="0"/>
              <a:t>Predictability</a:t>
            </a:r>
          </a:p>
          <a:p>
            <a:pPr>
              <a:spcAft>
                <a:spcPts val="600"/>
              </a:spcAft>
            </a:pPr>
            <a:r>
              <a:rPr lang="en-US" sz="2600" dirty="0" smtClean="0"/>
              <a:t>Is spiritual safety considered?</a:t>
            </a:r>
          </a:p>
          <a:p>
            <a:pPr marL="914400" lvl="2" indent="0">
              <a:spcAft>
                <a:spcPts val="600"/>
              </a:spcAft>
              <a:buNone/>
            </a:pPr>
            <a:endParaRPr lang="en-US" sz="1800" dirty="0" smtClean="0"/>
          </a:p>
          <a:p>
            <a:pPr marL="457200" lvl="1" indent="0">
              <a:spcAft>
                <a:spcPts val="600"/>
              </a:spcAft>
              <a:buNone/>
            </a:pPr>
            <a:endParaRPr lang="en-US" sz="2000" dirty="0" smtClean="0"/>
          </a:p>
          <a:p>
            <a:pPr lvl="1">
              <a:spcAft>
                <a:spcPts val="600"/>
              </a:spcAft>
            </a:pPr>
            <a:endParaRPr lang="en-US" sz="2000" dirty="0"/>
          </a:p>
        </p:txBody>
      </p:sp>
      <p:sp>
        <p:nvSpPr>
          <p:cNvPr id="4" name="Footer Placeholder 3"/>
          <p:cNvSpPr>
            <a:spLocks noGrp="1"/>
          </p:cNvSpPr>
          <p:nvPr>
            <p:ph type="ftr" sz="quarter" idx="11"/>
          </p:nvPr>
        </p:nvSpPr>
        <p:spPr>
          <a:xfrm>
            <a:off x="2057400" y="6248400"/>
            <a:ext cx="5562600" cy="457200"/>
          </a:xfrm>
        </p:spPr>
        <p:txBody>
          <a:bodyPr/>
          <a:lstStyle/>
          <a:p>
            <a:pPr>
              <a:defRPr/>
            </a:pPr>
            <a:r>
              <a:rPr lang="en-US" dirty="0">
                <a:solidFill>
                  <a:srgbClr val="FFFFFF"/>
                </a:solidFill>
              </a:rPr>
              <a:t>Modified from CCTIC Creating Cultures of Trauma Informed Care</a:t>
            </a:r>
          </a:p>
          <a:p>
            <a:pPr>
              <a:defRPr/>
            </a:pPr>
            <a:r>
              <a:rPr lang="en-US" dirty="0">
                <a:solidFill>
                  <a:srgbClr val="FFFFFF"/>
                </a:solidFill>
              </a:rPr>
              <a:t>(CCTIC)-Community Connections</a:t>
            </a:r>
          </a:p>
        </p:txBody>
      </p:sp>
    </p:spTree>
    <p:extLst>
      <p:ext uri="{BB962C8B-B14F-4D97-AF65-F5344CB8AC3E}">
        <p14:creationId xmlns:p14="http://schemas.microsoft.com/office/powerpoint/2010/main" val="277391955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600200"/>
          </a:xfrm>
        </p:spPr>
        <p:txBody>
          <a:bodyPr/>
          <a:lstStyle/>
          <a:p>
            <a:r>
              <a:rPr lang="en-US" sz="3200" dirty="0" smtClean="0"/>
              <a:t>Ways to Help Sense of Emotional Safety</a:t>
            </a:r>
            <a:endParaRPr lang="en-US" sz="3200" dirty="0"/>
          </a:p>
        </p:txBody>
      </p:sp>
      <p:sp>
        <p:nvSpPr>
          <p:cNvPr id="3" name="Content Placeholder 2"/>
          <p:cNvSpPr>
            <a:spLocks noGrp="1"/>
          </p:cNvSpPr>
          <p:nvPr>
            <p:ph idx="1"/>
          </p:nvPr>
        </p:nvSpPr>
        <p:spPr>
          <a:xfrm>
            <a:off x="685800" y="1676400"/>
            <a:ext cx="8229600" cy="4343400"/>
          </a:xfrm>
        </p:spPr>
        <p:txBody>
          <a:bodyPr/>
          <a:lstStyle/>
          <a:p>
            <a:pPr>
              <a:spcAft>
                <a:spcPts val="600"/>
              </a:spcAft>
            </a:pPr>
            <a:r>
              <a:rPr lang="en-US" sz="2400" dirty="0" smtClean="0"/>
              <a:t>Calm, slow voice</a:t>
            </a:r>
          </a:p>
          <a:p>
            <a:pPr>
              <a:spcAft>
                <a:spcPts val="600"/>
              </a:spcAft>
            </a:pPr>
            <a:r>
              <a:rPr lang="en-US" sz="2400" dirty="0" smtClean="0"/>
              <a:t>Non judgmental language</a:t>
            </a:r>
          </a:p>
          <a:p>
            <a:pPr>
              <a:spcAft>
                <a:spcPts val="600"/>
              </a:spcAft>
            </a:pPr>
            <a:r>
              <a:rPr lang="en-US" sz="2400" dirty="0" smtClean="0"/>
              <a:t>Explain need for obtaining sensitive information</a:t>
            </a:r>
          </a:p>
          <a:p>
            <a:pPr>
              <a:spcAft>
                <a:spcPts val="600"/>
              </a:spcAft>
            </a:pPr>
            <a:r>
              <a:rPr lang="en-US" sz="2400" dirty="0" smtClean="0"/>
              <a:t>Explain everything you are asking/doing before doing it</a:t>
            </a:r>
          </a:p>
          <a:p>
            <a:pPr>
              <a:spcAft>
                <a:spcPts val="600"/>
              </a:spcAft>
            </a:pPr>
            <a:r>
              <a:rPr lang="en-US" sz="2400" dirty="0" smtClean="0"/>
              <a:t>Ensure private space for interview/examination</a:t>
            </a:r>
          </a:p>
          <a:p>
            <a:pPr>
              <a:spcAft>
                <a:spcPts val="600"/>
              </a:spcAft>
            </a:pPr>
            <a:r>
              <a:rPr lang="en-US" sz="2400" dirty="0" smtClean="0"/>
              <a:t>Consider patient’s physical/emotional boundaries</a:t>
            </a:r>
          </a:p>
          <a:p>
            <a:pPr>
              <a:spcAft>
                <a:spcPts val="600"/>
              </a:spcAft>
            </a:pPr>
            <a:r>
              <a:rPr lang="en-US" sz="2400" dirty="0" smtClean="0"/>
              <a:t>Consider touch-it might be triggering</a:t>
            </a:r>
          </a:p>
        </p:txBody>
      </p:sp>
      <p:sp>
        <p:nvSpPr>
          <p:cNvPr id="4" name="Footer Placeholder 3"/>
          <p:cNvSpPr>
            <a:spLocks noGrp="1"/>
          </p:cNvSpPr>
          <p:nvPr>
            <p:ph type="ftr" sz="quarter" idx="11"/>
          </p:nvPr>
        </p:nvSpPr>
        <p:spPr>
          <a:xfrm>
            <a:off x="2438400" y="6248400"/>
            <a:ext cx="2895600" cy="457200"/>
          </a:xfrm>
        </p:spPr>
        <p:txBody>
          <a:bodyPr/>
          <a:lstStyle/>
          <a:p>
            <a:pPr>
              <a:defRPr/>
            </a:pPr>
            <a:endParaRPr lang="en-US" dirty="0">
              <a:solidFill>
                <a:srgbClr val="FFFFFF"/>
              </a:solidFill>
            </a:endParaRPr>
          </a:p>
        </p:txBody>
      </p:sp>
    </p:spTree>
    <p:extLst>
      <p:ext uri="{BB962C8B-B14F-4D97-AF65-F5344CB8AC3E}">
        <p14:creationId xmlns:p14="http://schemas.microsoft.com/office/powerpoint/2010/main" val="3849422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Language Has Meaning</a:t>
            </a:r>
            <a:endParaRPr lang="en-US" sz="3200" dirty="0"/>
          </a:p>
        </p:txBody>
      </p:sp>
      <p:sp>
        <p:nvSpPr>
          <p:cNvPr id="3" name="Content Placeholder 2"/>
          <p:cNvSpPr>
            <a:spLocks noGrp="1"/>
          </p:cNvSpPr>
          <p:nvPr>
            <p:ph idx="1"/>
          </p:nvPr>
        </p:nvSpPr>
        <p:spPr>
          <a:xfrm>
            <a:off x="762000" y="1371600"/>
            <a:ext cx="7924800" cy="4724400"/>
          </a:xfrm>
        </p:spPr>
        <p:txBody>
          <a:bodyPr>
            <a:normAutofit fontScale="92500" lnSpcReduction="20000"/>
          </a:bodyPr>
          <a:lstStyle/>
          <a:p>
            <a:r>
              <a:rPr lang="en-US" sz="2600" dirty="0" smtClean="0"/>
              <a:t>English, tribal language</a:t>
            </a:r>
          </a:p>
          <a:p>
            <a:r>
              <a:rPr lang="en-US" sz="2600" dirty="0" smtClean="0"/>
              <a:t>Consumer, client, patient, relatives</a:t>
            </a:r>
          </a:p>
          <a:p>
            <a:r>
              <a:rPr lang="en-US" sz="2600" dirty="0" smtClean="0"/>
              <a:t>First name, last name</a:t>
            </a:r>
          </a:p>
          <a:p>
            <a:r>
              <a:rPr lang="en-US" sz="2600" dirty="0" smtClean="0"/>
              <a:t>Trauma survivor, cancer survivor, incest survivor</a:t>
            </a:r>
          </a:p>
          <a:p>
            <a:r>
              <a:rPr lang="en-US" sz="2600" dirty="0" smtClean="0"/>
              <a:t>Doctor, physician, clinician, therapist, counselor, provider, prescriber </a:t>
            </a:r>
          </a:p>
          <a:p>
            <a:r>
              <a:rPr lang="en-US" sz="2600" dirty="0" smtClean="0"/>
              <a:t>Empowerment, encouragement</a:t>
            </a:r>
          </a:p>
          <a:p>
            <a:r>
              <a:rPr lang="en-US" sz="2600" dirty="0" smtClean="0"/>
              <a:t>Control</a:t>
            </a:r>
          </a:p>
          <a:p>
            <a:r>
              <a:rPr lang="en-US" sz="2600" dirty="0" smtClean="0"/>
              <a:t>The way we talk to patients</a:t>
            </a:r>
          </a:p>
          <a:p>
            <a:pPr lvl="1"/>
            <a:r>
              <a:rPr lang="en-US" sz="2600" dirty="0" smtClean="0"/>
              <a:t>Open ended versus close ended questions</a:t>
            </a:r>
          </a:p>
          <a:p>
            <a:pPr lvl="1"/>
            <a:r>
              <a:rPr lang="en-US" sz="2600" dirty="0" smtClean="0"/>
              <a:t>“You shouldn’t, you can’t”</a:t>
            </a:r>
          </a:p>
          <a:p>
            <a:r>
              <a:rPr lang="en-US" sz="2600" dirty="0" smtClean="0"/>
              <a:t>Do we explain symptoms in a culturally appropriate/understandable way?</a:t>
            </a:r>
          </a:p>
          <a:p>
            <a:pPr marL="0" indent="0">
              <a:buNone/>
            </a:pPr>
            <a:endParaRPr lang="en-US" sz="1800" dirty="0" smtClean="0"/>
          </a:p>
        </p:txBody>
      </p:sp>
    </p:spTree>
    <p:extLst>
      <p:ext uri="{BB962C8B-B14F-4D97-AF65-F5344CB8AC3E}">
        <p14:creationId xmlns:p14="http://schemas.microsoft.com/office/powerpoint/2010/main" val="35472418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dirty="0"/>
              <a:t>© Maria Yellow Horse Brave Heart, PhD</a:t>
            </a:r>
          </a:p>
        </p:txBody>
      </p:sp>
      <p:sp>
        <p:nvSpPr>
          <p:cNvPr id="492546" name="Rectangle 2"/>
          <p:cNvSpPr>
            <a:spLocks noGrp="1" noChangeArrowheads="1"/>
          </p:cNvSpPr>
          <p:nvPr>
            <p:ph type="title"/>
          </p:nvPr>
        </p:nvSpPr>
        <p:spPr>
          <a:xfrm>
            <a:off x="0" y="0"/>
            <a:ext cx="9144000" cy="1371600"/>
          </a:xfrm>
        </p:spPr>
        <p:txBody>
          <a:bodyPr>
            <a:noAutofit/>
          </a:bodyPr>
          <a:lstStyle/>
          <a:p>
            <a:pPr eaLnBrk="1" hangingPunct="1">
              <a:defRPr/>
            </a:pPr>
            <a:r>
              <a:rPr lang="en-US" sz="3200" dirty="0" smtClean="0"/>
              <a:t>Trauma Informed Reminders</a:t>
            </a:r>
          </a:p>
        </p:txBody>
      </p:sp>
      <p:sp>
        <p:nvSpPr>
          <p:cNvPr id="35844" name="Rectangle 3"/>
          <p:cNvSpPr>
            <a:spLocks noGrp="1" noChangeArrowheads="1"/>
          </p:cNvSpPr>
          <p:nvPr>
            <p:ph type="body" idx="1"/>
          </p:nvPr>
        </p:nvSpPr>
        <p:spPr>
          <a:xfrm>
            <a:off x="762000" y="1066800"/>
            <a:ext cx="8001000" cy="5165558"/>
          </a:xfrm>
        </p:spPr>
        <p:txBody>
          <a:bodyPr/>
          <a:lstStyle/>
          <a:p>
            <a:pPr>
              <a:spcAft>
                <a:spcPts val="600"/>
              </a:spcAft>
            </a:pPr>
            <a:r>
              <a:rPr lang="en-US" sz="2400" dirty="0"/>
              <a:t>Trauma reactions can be triggered by sudden loud </a:t>
            </a:r>
            <a:r>
              <a:rPr lang="en-US" sz="2400" dirty="0" smtClean="0"/>
              <a:t>sounds, </a:t>
            </a:r>
            <a:r>
              <a:rPr lang="en-US" sz="2400" dirty="0"/>
              <a:t>tension between people, certain smells, </a:t>
            </a:r>
            <a:r>
              <a:rPr lang="en-US" sz="2400" dirty="0" smtClean="0"/>
              <a:t>casual touches</a:t>
            </a:r>
          </a:p>
          <a:p>
            <a:pPr>
              <a:spcAft>
                <a:spcPts val="600"/>
              </a:spcAft>
            </a:pPr>
            <a:r>
              <a:rPr lang="en-US" sz="2400" dirty="0"/>
              <a:t>E</a:t>
            </a:r>
            <a:r>
              <a:rPr lang="en-US" sz="2400" dirty="0" smtClean="0"/>
              <a:t>xposing </a:t>
            </a:r>
            <a:r>
              <a:rPr lang="en-US" sz="2400" dirty="0"/>
              <a:t>one’s </a:t>
            </a:r>
            <a:r>
              <a:rPr lang="en-US" sz="2400" dirty="0" smtClean="0"/>
              <a:t>history </a:t>
            </a:r>
            <a:r>
              <a:rPr lang="en-US" sz="2400" dirty="0"/>
              <a:t>can manifest in the client as </a:t>
            </a:r>
            <a:r>
              <a:rPr lang="en-US" sz="2400" dirty="0" smtClean="0"/>
              <a:t>feeling </a:t>
            </a:r>
            <a:r>
              <a:rPr lang="en-US" sz="2400" dirty="0"/>
              <a:t>vulnerable and </a:t>
            </a:r>
            <a:r>
              <a:rPr lang="en-US" sz="2400" dirty="0" smtClean="0"/>
              <a:t>unsafe. </a:t>
            </a:r>
            <a:endParaRPr lang="en-US" sz="2400" dirty="0"/>
          </a:p>
          <a:p>
            <a:pPr>
              <a:spcAft>
                <a:spcPts val="600"/>
              </a:spcAft>
            </a:pPr>
            <a:r>
              <a:rPr lang="en-US" sz="2400" dirty="0"/>
              <a:t>Sudden </a:t>
            </a:r>
            <a:r>
              <a:rPr lang="en-US" sz="2400" dirty="0" smtClean="0"/>
              <a:t>treatment transitions or </a:t>
            </a:r>
            <a:r>
              <a:rPr lang="en-US" sz="2400" dirty="0"/>
              <a:t>changing </a:t>
            </a:r>
            <a:r>
              <a:rPr lang="en-US" sz="2400" dirty="0" smtClean="0"/>
              <a:t>provider, </a:t>
            </a:r>
            <a:r>
              <a:rPr lang="en-US" sz="2400" dirty="0"/>
              <a:t>can </a:t>
            </a:r>
            <a:r>
              <a:rPr lang="en-US" sz="2400" dirty="0" smtClean="0"/>
              <a:t>evoke </a:t>
            </a:r>
            <a:r>
              <a:rPr lang="en-US" sz="2400" dirty="0"/>
              <a:t>feelings </a:t>
            </a:r>
            <a:r>
              <a:rPr lang="en-US" sz="2400" dirty="0" smtClean="0"/>
              <a:t>of abandonment </a:t>
            </a:r>
            <a:endParaRPr lang="en-US" sz="2400" dirty="0"/>
          </a:p>
          <a:p>
            <a:pPr>
              <a:spcAft>
                <a:spcPts val="600"/>
              </a:spcAft>
            </a:pPr>
            <a:r>
              <a:rPr lang="en-US" sz="2400" dirty="0" smtClean="0"/>
              <a:t>Trauma </a:t>
            </a:r>
            <a:r>
              <a:rPr lang="en-US" sz="2400" dirty="0"/>
              <a:t>survivors generally value routine and predictability. </a:t>
            </a:r>
            <a:endParaRPr lang="en-US" sz="2400" dirty="0" smtClean="0"/>
          </a:p>
          <a:p>
            <a:pPr>
              <a:spcAft>
                <a:spcPts val="600"/>
              </a:spcAft>
            </a:pPr>
            <a:r>
              <a:rPr lang="en-US" sz="2400" dirty="0" smtClean="0"/>
              <a:t>Strive </a:t>
            </a:r>
            <a:r>
              <a:rPr lang="en-US" sz="2400" dirty="0"/>
              <a:t>to maintain a soothing, quiet </a:t>
            </a:r>
            <a:r>
              <a:rPr lang="en-US" sz="2400" dirty="0" smtClean="0"/>
              <a:t>demeanor. Clients </a:t>
            </a:r>
            <a:r>
              <a:rPr lang="en-US" sz="2400" dirty="0"/>
              <a:t>who have been traumatized may be more reactive even to benign or well-intended questions. </a:t>
            </a:r>
          </a:p>
        </p:txBody>
      </p:sp>
    </p:spTree>
    <p:extLst>
      <p:ext uri="{BB962C8B-B14F-4D97-AF65-F5344CB8AC3E}">
        <p14:creationId xmlns:p14="http://schemas.microsoft.com/office/powerpoint/2010/main" val="42187438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Trustworthiness</a:t>
            </a:r>
            <a:endParaRPr lang="en-US" dirty="0"/>
          </a:p>
        </p:txBody>
      </p:sp>
      <p:sp>
        <p:nvSpPr>
          <p:cNvPr id="3" name="Content Placeholder 2"/>
          <p:cNvSpPr>
            <a:spLocks noGrp="1"/>
          </p:cNvSpPr>
          <p:nvPr>
            <p:ph idx="1"/>
          </p:nvPr>
        </p:nvSpPr>
        <p:spPr>
          <a:xfrm>
            <a:off x="457200" y="1295400"/>
            <a:ext cx="8229600" cy="4800600"/>
          </a:xfrm>
        </p:spPr>
        <p:txBody>
          <a:bodyPr/>
          <a:lstStyle/>
          <a:p>
            <a:r>
              <a:rPr lang="en-US" sz="2400" dirty="0" smtClean="0"/>
              <a:t>Consider patients/relatives trust/lack of trust with IHS</a:t>
            </a:r>
          </a:p>
          <a:p>
            <a:pPr lvl="1"/>
            <a:r>
              <a:rPr lang="en-US" sz="2400" dirty="0" smtClean="0"/>
              <a:t>Discuss ways patient/relatives might mistrust the provider</a:t>
            </a:r>
          </a:p>
          <a:p>
            <a:r>
              <a:rPr lang="en-US" sz="2400" dirty="0" smtClean="0"/>
              <a:t>How is conflict of interest handled?</a:t>
            </a:r>
          </a:p>
          <a:p>
            <a:r>
              <a:rPr lang="en-US" sz="2400" dirty="0" smtClean="0"/>
              <a:t>How is sensitive information protected/shared?</a:t>
            </a:r>
          </a:p>
          <a:p>
            <a:r>
              <a:rPr lang="en-US" sz="2400" dirty="0" smtClean="0"/>
              <a:t>How are dual relationships handled?</a:t>
            </a:r>
          </a:p>
          <a:p>
            <a:pPr lvl="1"/>
            <a:r>
              <a:rPr lang="en-US" sz="2400" dirty="0" smtClean="0"/>
              <a:t>How are boundaries protected?</a:t>
            </a:r>
          </a:p>
          <a:p>
            <a:r>
              <a:rPr lang="en-US" sz="2400" dirty="0" smtClean="0"/>
              <a:t>Is there conflict with your agency and tribal leadership on decision making and care plans?</a:t>
            </a:r>
          </a:p>
          <a:p>
            <a:r>
              <a:rPr lang="en-US" sz="2400" dirty="0" smtClean="0"/>
              <a:t>How is the informed consent process handled?</a:t>
            </a:r>
          </a:p>
          <a:p>
            <a:pPr lvl="1"/>
            <a:r>
              <a:rPr lang="en-US" sz="2400" dirty="0" smtClean="0"/>
              <a:t>Appropriate to patient’s language, culture?</a:t>
            </a:r>
          </a:p>
        </p:txBody>
      </p:sp>
      <p:sp>
        <p:nvSpPr>
          <p:cNvPr id="4" name="Footer Placeholder 3"/>
          <p:cNvSpPr>
            <a:spLocks noGrp="1"/>
          </p:cNvSpPr>
          <p:nvPr>
            <p:ph type="ftr" sz="quarter" idx="11"/>
          </p:nvPr>
        </p:nvSpPr>
        <p:spPr>
          <a:xfrm>
            <a:off x="685800" y="6400800"/>
            <a:ext cx="8382000" cy="533400"/>
          </a:xfrm>
        </p:spPr>
        <p:txBody>
          <a:bodyPr/>
          <a:lstStyle/>
          <a:p>
            <a:pPr>
              <a:defRPr/>
            </a:pPr>
            <a:r>
              <a:rPr lang="en-US" dirty="0">
                <a:solidFill>
                  <a:srgbClr val="FFFFFF"/>
                </a:solidFill>
              </a:rPr>
              <a:t>Modified from CCTIC Creating Cultures of Trauma Informed Care</a:t>
            </a:r>
          </a:p>
          <a:p>
            <a:pPr>
              <a:defRPr/>
            </a:pPr>
            <a:r>
              <a:rPr lang="en-US" dirty="0">
                <a:solidFill>
                  <a:srgbClr val="FFFFFF"/>
                </a:solidFill>
              </a:rPr>
              <a:t>(CCTIC)-Community Connections</a:t>
            </a:r>
          </a:p>
          <a:p>
            <a:pPr>
              <a:defRPr/>
            </a:pPr>
            <a:endParaRPr lang="en-US" dirty="0">
              <a:solidFill>
                <a:srgbClr val="FFFFFF"/>
              </a:solidFill>
            </a:endParaRPr>
          </a:p>
        </p:txBody>
      </p:sp>
    </p:spTree>
    <p:extLst>
      <p:ext uri="{BB962C8B-B14F-4D97-AF65-F5344CB8AC3E}">
        <p14:creationId xmlns:p14="http://schemas.microsoft.com/office/powerpoint/2010/main" val="13926149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Choice</a:t>
            </a:r>
            <a:endParaRPr lang="en-US" sz="3200" dirty="0"/>
          </a:p>
        </p:txBody>
      </p:sp>
      <p:sp>
        <p:nvSpPr>
          <p:cNvPr id="3" name="Content Placeholder 2"/>
          <p:cNvSpPr>
            <a:spLocks noGrp="1"/>
          </p:cNvSpPr>
          <p:nvPr>
            <p:ph idx="1"/>
          </p:nvPr>
        </p:nvSpPr>
        <p:spPr>
          <a:xfrm>
            <a:off x="914400" y="1383632"/>
            <a:ext cx="8229600" cy="4495800"/>
          </a:xfrm>
        </p:spPr>
        <p:txBody>
          <a:bodyPr>
            <a:normAutofit/>
          </a:bodyPr>
          <a:lstStyle/>
          <a:p>
            <a:pPr>
              <a:spcAft>
                <a:spcPts val="600"/>
              </a:spcAft>
            </a:pPr>
            <a:r>
              <a:rPr lang="en-US" sz="2400" dirty="0" smtClean="0"/>
              <a:t>Are patients able to choose </a:t>
            </a:r>
          </a:p>
          <a:p>
            <a:pPr lvl="1">
              <a:spcAft>
                <a:spcPts val="600"/>
              </a:spcAft>
            </a:pPr>
            <a:r>
              <a:rPr lang="en-US" sz="2400" dirty="0" smtClean="0"/>
              <a:t>Their treatment provider?</a:t>
            </a:r>
          </a:p>
          <a:p>
            <a:pPr lvl="1">
              <a:spcAft>
                <a:spcPts val="600"/>
              </a:spcAft>
            </a:pPr>
            <a:r>
              <a:rPr lang="en-US" sz="2400" dirty="0" smtClean="0"/>
              <a:t>Time/date of follow up appointments?</a:t>
            </a:r>
          </a:p>
          <a:p>
            <a:pPr lvl="1">
              <a:spcAft>
                <a:spcPts val="600"/>
              </a:spcAft>
            </a:pPr>
            <a:r>
              <a:rPr lang="en-US" sz="2400" dirty="0" smtClean="0"/>
              <a:t>Type of treatment?</a:t>
            </a:r>
          </a:p>
          <a:p>
            <a:pPr lvl="1">
              <a:spcAft>
                <a:spcPts val="600"/>
              </a:spcAft>
            </a:pPr>
            <a:r>
              <a:rPr lang="en-US" sz="2400" dirty="0" smtClean="0"/>
              <a:t>Who comes to appointments with them?</a:t>
            </a:r>
          </a:p>
          <a:p>
            <a:pPr lvl="1">
              <a:spcAft>
                <a:spcPts val="600"/>
              </a:spcAft>
            </a:pPr>
            <a:r>
              <a:rPr lang="en-US" sz="2400" dirty="0" smtClean="0"/>
              <a:t>Location of services?</a:t>
            </a:r>
          </a:p>
          <a:p>
            <a:pPr lvl="1">
              <a:spcAft>
                <a:spcPts val="600"/>
              </a:spcAft>
            </a:pPr>
            <a:r>
              <a:rPr lang="en-US" sz="2400" dirty="0" smtClean="0"/>
              <a:t>Emergency management?</a:t>
            </a:r>
          </a:p>
          <a:p>
            <a:pPr lvl="1">
              <a:spcAft>
                <a:spcPts val="600"/>
              </a:spcAft>
            </a:pPr>
            <a:r>
              <a:rPr lang="en-US" sz="2400" dirty="0" smtClean="0"/>
              <a:t>Involvement in their care plan?</a:t>
            </a:r>
          </a:p>
          <a:p>
            <a:pPr marL="457200" lvl="1" indent="0">
              <a:spcAft>
                <a:spcPts val="600"/>
              </a:spcAft>
              <a:buNone/>
            </a:pPr>
            <a:endParaRPr lang="en-US" sz="2000" dirty="0" smtClean="0"/>
          </a:p>
        </p:txBody>
      </p:sp>
      <p:sp>
        <p:nvSpPr>
          <p:cNvPr id="4" name="Footer Placeholder 3"/>
          <p:cNvSpPr>
            <a:spLocks noGrp="1"/>
          </p:cNvSpPr>
          <p:nvPr>
            <p:ph type="ftr" sz="quarter" idx="11"/>
          </p:nvPr>
        </p:nvSpPr>
        <p:spPr>
          <a:xfrm>
            <a:off x="533400" y="6248400"/>
            <a:ext cx="7086600" cy="457200"/>
          </a:xfrm>
        </p:spPr>
        <p:txBody>
          <a:bodyPr/>
          <a:lstStyle/>
          <a:p>
            <a:pPr>
              <a:defRPr/>
            </a:pPr>
            <a:r>
              <a:rPr lang="en-US" dirty="0">
                <a:solidFill>
                  <a:srgbClr val="FFFFFF"/>
                </a:solidFill>
              </a:rPr>
              <a:t>Modified from CCTIC Creating Cultures of Trauma Informed Care</a:t>
            </a:r>
          </a:p>
          <a:p>
            <a:pPr>
              <a:defRPr/>
            </a:pPr>
            <a:r>
              <a:rPr lang="en-US" dirty="0" smtClean="0">
                <a:solidFill>
                  <a:srgbClr val="FFFFFF"/>
                </a:solidFill>
              </a:rPr>
              <a:t>(CCTIC)-Community Connections</a:t>
            </a:r>
            <a:endParaRPr lang="en-US" dirty="0">
              <a:solidFill>
                <a:srgbClr val="FFFFFF"/>
              </a:solidFill>
            </a:endParaRPr>
          </a:p>
        </p:txBody>
      </p:sp>
    </p:spTree>
    <p:extLst>
      <p:ext uri="{BB962C8B-B14F-4D97-AF65-F5344CB8AC3E}">
        <p14:creationId xmlns:p14="http://schemas.microsoft.com/office/powerpoint/2010/main" val="5005173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Maximizing Patient Choice</a:t>
            </a:r>
            <a:endParaRPr lang="en-US" dirty="0"/>
          </a:p>
        </p:txBody>
      </p:sp>
      <p:sp>
        <p:nvSpPr>
          <p:cNvPr id="3" name="Content Placeholder 2"/>
          <p:cNvSpPr>
            <a:spLocks noGrp="1"/>
          </p:cNvSpPr>
          <p:nvPr>
            <p:ph idx="1"/>
          </p:nvPr>
        </p:nvSpPr>
        <p:spPr>
          <a:xfrm>
            <a:off x="457200" y="1371600"/>
            <a:ext cx="8229600" cy="4724400"/>
          </a:xfrm>
        </p:spPr>
        <p:txBody>
          <a:bodyPr/>
          <a:lstStyle/>
          <a:p>
            <a:r>
              <a:rPr lang="en-US" sz="2400" dirty="0" smtClean="0"/>
              <a:t>Communicate clearly about:</a:t>
            </a:r>
          </a:p>
          <a:p>
            <a:pPr lvl="1"/>
            <a:r>
              <a:rPr lang="en-US" sz="2400" dirty="0"/>
              <a:t>T</a:t>
            </a:r>
            <a:r>
              <a:rPr lang="en-US" sz="2400" dirty="0" smtClean="0"/>
              <a:t>reatment options and choices</a:t>
            </a:r>
          </a:p>
          <a:p>
            <a:pPr lvl="1"/>
            <a:r>
              <a:rPr lang="en-US" sz="2400" dirty="0"/>
              <a:t>L</a:t>
            </a:r>
            <a:r>
              <a:rPr lang="en-US" sz="2400" dirty="0" smtClean="0"/>
              <a:t>imitations of services</a:t>
            </a:r>
          </a:p>
          <a:p>
            <a:pPr lvl="1"/>
            <a:r>
              <a:rPr lang="en-US" sz="2400" dirty="0" smtClean="0"/>
              <a:t>Patient rights and responsibilities</a:t>
            </a:r>
          </a:p>
          <a:p>
            <a:pPr lvl="1"/>
            <a:r>
              <a:rPr lang="en-US" sz="2400" dirty="0" smtClean="0"/>
              <a:t>Any contingent services and why they are contingent on participation in other services</a:t>
            </a:r>
          </a:p>
          <a:p>
            <a:r>
              <a:rPr lang="en-US" sz="2400" dirty="0" smtClean="0"/>
              <a:t>Build in “small” choices</a:t>
            </a:r>
          </a:p>
          <a:p>
            <a:pPr lvl="1"/>
            <a:r>
              <a:rPr lang="en-US" sz="2400" dirty="0" smtClean="0"/>
              <a:t>When and how to communicate with patient (phone, mail)</a:t>
            </a:r>
          </a:p>
          <a:p>
            <a:pPr lvl="1"/>
            <a:r>
              <a:rPr lang="en-US" sz="2400" dirty="0" smtClean="0"/>
              <a:t>Who can attend appointments with patient/receive information about patient</a:t>
            </a:r>
            <a:endParaRPr lang="en-US" sz="2400" dirty="0"/>
          </a:p>
        </p:txBody>
      </p:sp>
      <p:sp>
        <p:nvSpPr>
          <p:cNvPr id="4" name="Footer Placeholder 3"/>
          <p:cNvSpPr>
            <a:spLocks noGrp="1"/>
          </p:cNvSpPr>
          <p:nvPr>
            <p:ph type="ftr" sz="quarter" idx="11"/>
          </p:nvPr>
        </p:nvSpPr>
        <p:spPr>
          <a:xfrm>
            <a:off x="1676400" y="6248400"/>
            <a:ext cx="5867400" cy="457200"/>
          </a:xfrm>
        </p:spPr>
        <p:txBody>
          <a:bodyPr/>
          <a:lstStyle/>
          <a:p>
            <a:pPr>
              <a:defRPr/>
            </a:pPr>
            <a:r>
              <a:rPr lang="en-US" dirty="0" smtClean="0">
                <a:solidFill>
                  <a:srgbClr val="FFFFFF"/>
                </a:solidFill>
              </a:rPr>
              <a:t>Modified from CCTIC Creating Cultures of Trauma Informed Care</a:t>
            </a:r>
            <a:endParaRPr lang="en-US" dirty="0">
              <a:solidFill>
                <a:srgbClr val="FFFFFF"/>
              </a:solidFill>
            </a:endParaRPr>
          </a:p>
        </p:txBody>
      </p:sp>
    </p:spTree>
    <p:extLst>
      <p:ext uri="{BB962C8B-B14F-4D97-AF65-F5344CB8AC3E}">
        <p14:creationId xmlns:p14="http://schemas.microsoft.com/office/powerpoint/2010/main" val="7532468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sz="4000" dirty="0" smtClean="0"/>
              <a:t>Collaboration</a:t>
            </a:r>
            <a:endParaRPr lang="en-US" sz="4000" dirty="0"/>
          </a:p>
        </p:txBody>
      </p:sp>
      <p:sp>
        <p:nvSpPr>
          <p:cNvPr id="3" name="Content Placeholder 2"/>
          <p:cNvSpPr>
            <a:spLocks noGrp="1"/>
          </p:cNvSpPr>
          <p:nvPr>
            <p:ph idx="1"/>
          </p:nvPr>
        </p:nvSpPr>
        <p:spPr>
          <a:xfrm>
            <a:off x="990600" y="1524000"/>
            <a:ext cx="7696200" cy="4572000"/>
          </a:xfrm>
        </p:spPr>
        <p:txBody>
          <a:bodyPr/>
          <a:lstStyle/>
          <a:p>
            <a:pPr>
              <a:spcAft>
                <a:spcPts val="600"/>
              </a:spcAft>
            </a:pPr>
            <a:r>
              <a:rPr lang="en-US" sz="2400" dirty="0" smtClean="0"/>
              <a:t>How can we do with rather than do for or do to?</a:t>
            </a:r>
          </a:p>
          <a:p>
            <a:pPr>
              <a:spcAft>
                <a:spcPts val="600"/>
              </a:spcAft>
            </a:pPr>
            <a:r>
              <a:rPr lang="en-US" sz="2400" dirty="0" smtClean="0"/>
              <a:t>Is patient life experience and history respected?</a:t>
            </a:r>
          </a:p>
          <a:p>
            <a:pPr lvl="1">
              <a:spcAft>
                <a:spcPts val="600"/>
              </a:spcAft>
            </a:pPr>
            <a:r>
              <a:rPr lang="en-US" sz="2400" dirty="0" smtClean="0"/>
              <a:t>Awareness of strengths and skills?</a:t>
            </a:r>
          </a:p>
          <a:p>
            <a:pPr lvl="1">
              <a:spcAft>
                <a:spcPts val="600"/>
              </a:spcAft>
            </a:pPr>
            <a:r>
              <a:rPr lang="en-US" sz="2400" dirty="0" smtClean="0"/>
              <a:t>Awareness that patient/relative is the ultimate expert on their own experience</a:t>
            </a:r>
          </a:p>
          <a:p>
            <a:pPr>
              <a:spcAft>
                <a:spcPts val="600"/>
              </a:spcAft>
            </a:pPr>
            <a:r>
              <a:rPr lang="en-US" sz="2400" dirty="0" smtClean="0"/>
              <a:t>Encourage patient/relative to collaborate</a:t>
            </a:r>
          </a:p>
          <a:p>
            <a:pPr lvl="1">
              <a:spcAft>
                <a:spcPts val="600"/>
              </a:spcAft>
            </a:pPr>
            <a:r>
              <a:rPr lang="en-US" sz="2400" dirty="0" smtClean="0"/>
              <a:t>Identify tasks they can work on with provider e.g. information gathering</a:t>
            </a:r>
          </a:p>
          <a:p>
            <a:pPr lvl="1">
              <a:spcAft>
                <a:spcPts val="600"/>
              </a:spcAft>
            </a:pPr>
            <a:r>
              <a:rPr lang="en-US" sz="2400" dirty="0"/>
              <a:t>Are treatment plans decided upon collaboratively</a:t>
            </a:r>
            <a:r>
              <a:rPr lang="en-US" sz="2400" dirty="0" smtClean="0"/>
              <a:t>?</a:t>
            </a:r>
          </a:p>
        </p:txBody>
      </p:sp>
      <p:sp>
        <p:nvSpPr>
          <p:cNvPr id="4" name="Footer Placeholder 3"/>
          <p:cNvSpPr>
            <a:spLocks noGrp="1"/>
          </p:cNvSpPr>
          <p:nvPr>
            <p:ph type="ftr" sz="quarter" idx="11"/>
          </p:nvPr>
        </p:nvSpPr>
        <p:spPr>
          <a:xfrm>
            <a:off x="1219200" y="6248400"/>
            <a:ext cx="6324600" cy="457200"/>
          </a:xfrm>
        </p:spPr>
        <p:txBody>
          <a:bodyPr/>
          <a:lstStyle/>
          <a:p>
            <a:pPr>
              <a:defRPr/>
            </a:pPr>
            <a:r>
              <a:rPr lang="en-US" dirty="0" smtClean="0">
                <a:solidFill>
                  <a:srgbClr val="FFFFFF"/>
                </a:solidFill>
              </a:rPr>
              <a:t>Modified from Creating Cultures of Trauma Informed Care (CCTIC)-Community Connections</a:t>
            </a:r>
            <a:endParaRPr lang="en-US" dirty="0">
              <a:solidFill>
                <a:srgbClr val="FFFFFF"/>
              </a:solidFill>
            </a:endParaRPr>
          </a:p>
        </p:txBody>
      </p:sp>
    </p:spTree>
    <p:extLst>
      <p:ext uri="{BB962C8B-B14F-4D97-AF65-F5344CB8AC3E}">
        <p14:creationId xmlns:p14="http://schemas.microsoft.com/office/powerpoint/2010/main" val="28736860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Peers</a:t>
            </a:r>
            <a:endParaRPr lang="en-US" dirty="0"/>
          </a:p>
        </p:txBody>
      </p:sp>
      <p:sp>
        <p:nvSpPr>
          <p:cNvPr id="3" name="Content Placeholder 2"/>
          <p:cNvSpPr>
            <a:spLocks noGrp="1"/>
          </p:cNvSpPr>
          <p:nvPr>
            <p:ph idx="1"/>
          </p:nvPr>
        </p:nvSpPr>
        <p:spPr/>
        <p:txBody>
          <a:bodyPr/>
          <a:lstStyle/>
          <a:p>
            <a:pPr>
              <a:spcAft>
                <a:spcPts val="600"/>
              </a:spcAft>
            </a:pPr>
            <a:r>
              <a:rPr lang="en-US" dirty="0" smtClean="0"/>
              <a:t>Involve </a:t>
            </a:r>
            <a:r>
              <a:rPr lang="en-US" dirty="0"/>
              <a:t>peers in the organizational structure</a:t>
            </a:r>
          </a:p>
          <a:p>
            <a:pPr>
              <a:spcAft>
                <a:spcPts val="600"/>
              </a:spcAft>
            </a:pPr>
            <a:r>
              <a:rPr lang="en-US" dirty="0" smtClean="0"/>
              <a:t>Develop peer support services</a:t>
            </a:r>
          </a:p>
          <a:p>
            <a:pPr marL="0" indent="0">
              <a:buNone/>
            </a:pPr>
            <a:endParaRPr lang="en-US" dirty="0"/>
          </a:p>
        </p:txBody>
      </p:sp>
      <p:sp>
        <p:nvSpPr>
          <p:cNvPr id="4" name="Footer Placeholder 3"/>
          <p:cNvSpPr>
            <a:spLocks noGrp="1"/>
          </p:cNvSpPr>
          <p:nvPr>
            <p:ph type="ftr" sz="quarter" idx="11"/>
          </p:nvPr>
        </p:nvSpPr>
        <p:spPr/>
        <p:txBody>
          <a:bodyPr/>
          <a:lstStyle/>
          <a:p>
            <a:pPr>
              <a:defRPr/>
            </a:pPr>
            <a:endParaRPr lang="en-US" dirty="0">
              <a:solidFill>
                <a:srgbClr val="FFFFFF"/>
              </a:solidFill>
            </a:endParaRPr>
          </a:p>
        </p:txBody>
      </p:sp>
    </p:spTree>
    <p:extLst>
      <p:ext uri="{BB962C8B-B14F-4D97-AF65-F5344CB8AC3E}">
        <p14:creationId xmlns:p14="http://schemas.microsoft.com/office/powerpoint/2010/main" val="21019975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a:xfrm>
            <a:off x="457200" y="2819400"/>
            <a:ext cx="8229600" cy="3276600"/>
          </a:xfrm>
        </p:spPr>
        <p:txBody>
          <a:bodyPr/>
          <a:lstStyle/>
          <a:p>
            <a:r>
              <a:rPr lang="en-US" dirty="0" smtClean="0"/>
              <a:t>Drs. Bereiter and Brave Heart have no conflicts of interest with the material in this presentation.</a:t>
            </a:r>
            <a:endParaRPr lang="en-US" dirty="0"/>
          </a:p>
        </p:txBody>
      </p:sp>
      <p:sp>
        <p:nvSpPr>
          <p:cNvPr id="4" name="Footer Placeholder 3"/>
          <p:cNvSpPr>
            <a:spLocks noGrp="1"/>
          </p:cNvSpPr>
          <p:nvPr>
            <p:ph type="ftr" sz="quarter" idx="11"/>
          </p:nvPr>
        </p:nvSpPr>
        <p:spPr/>
        <p:txBody>
          <a:bodyPr/>
          <a:lstStyle/>
          <a:p>
            <a:pPr>
              <a:defRPr/>
            </a:pPr>
            <a:endParaRPr lang="en-US" dirty="0">
              <a:solidFill>
                <a:srgbClr val="FFFFFF"/>
              </a:solidFill>
            </a:endParaRPr>
          </a:p>
        </p:txBody>
      </p:sp>
    </p:spTree>
    <p:extLst>
      <p:ext uri="{BB962C8B-B14F-4D97-AF65-F5344CB8AC3E}">
        <p14:creationId xmlns:p14="http://schemas.microsoft.com/office/powerpoint/2010/main" val="6995377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Encouragement</a:t>
            </a:r>
            <a:endParaRPr lang="en-US" sz="3200" dirty="0"/>
          </a:p>
        </p:txBody>
      </p:sp>
      <p:sp>
        <p:nvSpPr>
          <p:cNvPr id="3" name="Content Placeholder 2"/>
          <p:cNvSpPr>
            <a:spLocks noGrp="1"/>
          </p:cNvSpPr>
          <p:nvPr>
            <p:ph idx="1"/>
          </p:nvPr>
        </p:nvSpPr>
        <p:spPr>
          <a:xfrm>
            <a:off x="762000" y="1447800"/>
            <a:ext cx="7924800" cy="4572000"/>
          </a:xfrm>
        </p:spPr>
        <p:txBody>
          <a:bodyPr/>
          <a:lstStyle/>
          <a:p>
            <a:pPr>
              <a:spcAft>
                <a:spcPts val="600"/>
              </a:spcAft>
            </a:pPr>
            <a:r>
              <a:rPr lang="en-US" sz="2400" dirty="0" smtClean="0"/>
              <a:t>Respect patient/relatives wisdom and encouraging skill building</a:t>
            </a:r>
          </a:p>
          <a:p>
            <a:pPr>
              <a:spcAft>
                <a:spcPts val="600"/>
              </a:spcAft>
            </a:pPr>
            <a:r>
              <a:rPr lang="en-US" sz="2400" dirty="0" smtClean="0"/>
              <a:t>What is patient/relatives understanding of what they need/what service are they seeking?</a:t>
            </a:r>
          </a:p>
          <a:p>
            <a:pPr>
              <a:spcAft>
                <a:spcPts val="600"/>
              </a:spcAft>
            </a:pPr>
            <a:r>
              <a:rPr lang="en-US" sz="2400" dirty="0" smtClean="0"/>
              <a:t>How are patients asked about their strengths?</a:t>
            </a:r>
          </a:p>
          <a:p>
            <a:pPr>
              <a:spcAft>
                <a:spcPts val="600"/>
              </a:spcAft>
            </a:pPr>
            <a:r>
              <a:rPr lang="en-US" sz="2400" dirty="0" smtClean="0"/>
              <a:t>How is realistic optimism communicated?</a:t>
            </a:r>
          </a:p>
          <a:p>
            <a:pPr>
              <a:spcAft>
                <a:spcPts val="600"/>
              </a:spcAft>
            </a:pPr>
            <a:r>
              <a:rPr lang="en-US" sz="2400" dirty="0" smtClean="0"/>
              <a:t>What does the program do if the patient doesn’t reach their goals?</a:t>
            </a:r>
          </a:p>
          <a:p>
            <a:pPr>
              <a:spcAft>
                <a:spcPts val="600"/>
              </a:spcAft>
            </a:pPr>
            <a:r>
              <a:rPr lang="en-US" sz="2400" dirty="0" smtClean="0"/>
              <a:t>How does the program foster the involvement of patient/relatives?</a:t>
            </a:r>
          </a:p>
        </p:txBody>
      </p:sp>
      <p:sp>
        <p:nvSpPr>
          <p:cNvPr id="4" name="Footer Placeholder 3"/>
          <p:cNvSpPr>
            <a:spLocks noGrp="1"/>
          </p:cNvSpPr>
          <p:nvPr>
            <p:ph type="ftr" sz="quarter" idx="11"/>
          </p:nvPr>
        </p:nvSpPr>
        <p:spPr>
          <a:xfrm>
            <a:off x="1524000" y="6248400"/>
            <a:ext cx="6553200" cy="457200"/>
          </a:xfrm>
        </p:spPr>
        <p:txBody>
          <a:bodyPr/>
          <a:lstStyle/>
          <a:p>
            <a:pPr>
              <a:defRPr/>
            </a:pPr>
            <a:r>
              <a:rPr lang="en-US" dirty="0" smtClean="0">
                <a:solidFill>
                  <a:srgbClr val="FFFFFF"/>
                </a:solidFill>
              </a:rPr>
              <a:t>Modified from Creating Cultures of Trauma Informed Care (CCTIC)-Community Connections</a:t>
            </a:r>
            <a:endParaRPr lang="en-US" dirty="0">
              <a:solidFill>
                <a:srgbClr val="FFFFFF"/>
              </a:solidFill>
            </a:endParaRPr>
          </a:p>
        </p:txBody>
      </p:sp>
    </p:spTree>
    <p:extLst>
      <p:ext uri="{BB962C8B-B14F-4D97-AF65-F5344CB8AC3E}">
        <p14:creationId xmlns:p14="http://schemas.microsoft.com/office/powerpoint/2010/main" val="162067143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Staff Support and Well-Being</a:t>
            </a:r>
            <a:endParaRPr lang="en-US" sz="3200" dirty="0"/>
          </a:p>
        </p:txBody>
      </p:sp>
      <p:sp>
        <p:nvSpPr>
          <p:cNvPr id="3" name="Content Placeholder 2"/>
          <p:cNvSpPr>
            <a:spLocks noGrp="1"/>
          </p:cNvSpPr>
          <p:nvPr>
            <p:ph idx="1"/>
          </p:nvPr>
        </p:nvSpPr>
        <p:spPr>
          <a:xfrm>
            <a:off x="685800" y="1447800"/>
            <a:ext cx="8001000" cy="4495800"/>
          </a:xfrm>
        </p:spPr>
        <p:txBody>
          <a:bodyPr>
            <a:normAutofit lnSpcReduction="10000"/>
          </a:bodyPr>
          <a:lstStyle/>
          <a:p>
            <a:pPr>
              <a:spcAft>
                <a:spcPts val="600"/>
              </a:spcAft>
            </a:pPr>
            <a:r>
              <a:rPr lang="en-US" sz="2400" dirty="0" smtClean="0"/>
              <a:t>Support and care for entire staff</a:t>
            </a:r>
          </a:p>
          <a:p>
            <a:pPr>
              <a:spcAft>
                <a:spcPts val="600"/>
              </a:spcAft>
            </a:pPr>
            <a:r>
              <a:rPr lang="en-US" sz="2400" dirty="0" smtClean="0"/>
              <a:t>Follows the same 5 principles as used with patients:</a:t>
            </a:r>
          </a:p>
          <a:p>
            <a:pPr lvl="1">
              <a:spcAft>
                <a:spcPts val="600"/>
              </a:spcAft>
            </a:pPr>
            <a:r>
              <a:rPr lang="en-US" sz="2400" dirty="0" smtClean="0"/>
              <a:t>Safety, trustworthiness, choice, collaboration, encouragement</a:t>
            </a:r>
          </a:p>
          <a:p>
            <a:pPr>
              <a:spcAft>
                <a:spcPts val="600"/>
              </a:spcAft>
            </a:pPr>
            <a:r>
              <a:rPr lang="en-US" sz="2400" dirty="0" smtClean="0"/>
              <a:t>In order to care for others we need to function well ourselves</a:t>
            </a:r>
          </a:p>
          <a:p>
            <a:pPr lvl="1">
              <a:spcAft>
                <a:spcPts val="600"/>
              </a:spcAft>
            </a:pPr>
            <a:r>
              <a:rPr lang="en-US" sz="2400" dirty="0" smtClean="0"/>
              <a:t>Able to teach, role model, not be reactive, self-controlled, never abuse power</a:t>
            </a:r>
          </a:p>
          <a:p>
            <a:pPr lvl="1">
              <a:spcAft>
                <a:spcPts val="600"/>
              </a:spcAft>
            </a:pPr>
            <a:r>
              <a:rPr lang="en-US" sz="2400" dirty="0" smtClean="0"/>
              <a:t>Minimize vicarious/secondary trauma</a:t>
            </a:r>
          </a:p>
          <a:p>
            <a:pPr lvl="1">
              <a:spcAft>
                <a:spcPts val="600"/>
              </a:spcAft>
            </a:pPr>
            <a:r>
              <a:rPr lang="en-US" sz="2400" dirty="0" smtClean="0"/>
              <a:t>Remember the Ethics of Self-Care</a:t>
            </a:r>
          </a:p>
        </p:txBody>
      </p:sp>
      <p:sp>
        <p:nvSpPr>
          <p:cNvPr id="4" name="Footer Placeholder 3"/>
          <p:cNvSpPr>
            <a:spLocks noGrp="1"/>
          </p:cNvSpPr>
          <p:nvPr>
            <p:ph type="ftr" sz="quarter" idx="11"/>
          </p:nvPr>
        </p:nvSpPr>
        <p:spPr>
          <a:xfrm>
            <a:off x="1828800" y="6248400"/>
            <a:ext cx="5334000" cy="457200"/>
          </a:xfrm>
        </p:spPr>
        <p:txBody>
          <a:bodyPr/>
          <a:lstStyle/>
          <a:p>
            <a:pPr>
              <a:defRPr/>
            </a:pPr>
            <a:r>
              <a:rPr lang="en-US" dirty="0" smtClean="0">
                <a:solidFill>
                  <a:srgbClr val="FFFFFF"/>
                </a:solidFill>
              </a:rPr>
              <a:t>Modified from Creating Cultures of Trauma Informed Care (CCTIC)</a:t>
            </a:r>
            <a:endParaRPr lang="en-US" dirty="0">
              <a:solidFill>
                <a:srgbClr val="FFFFFF"/>
              </a:solidFill>
            </a:endParaRPr>
          </a:p>
        </p:txBody>
      </p:sp>
    </p:spTree>
    <p:extLst>
      <p:ext uri="{BB962C8B-B14F-4D97-AF65-F5344CB8AC3E}">
        <p14:creationId xmlns:p14="http://schemas.microsoft.com/office/powerpoint/2010/main" val="403403185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Safety</a:t>
            </a:r>
            <a:endParaRPr lang="en-US" dirty="0"/>
          </a:p>
        </p:txBody>
      </p:sp>
      <p:sp>
        <p:nvSpPr>
          <p:cNvPr id="3" name="Content Placeholder 2"/>
          <p:cNvSpPr>
            <a:spLocks noGrp="1"/>
          </p:cNvSpPr>
          <p:nvPr>
            <p:ph idx="1"/>
          </p:nvPr>
        </p:nvSpPr>
        <p:spPr/>
        <p:txBody>
          <a:bodyPr/>
          <a:lstStyle/>
          <a:p>
            <a:r>
              <a:rPr lang="en-US" sz="2400" dirty="0" smtClean="0"/>
              <a:t>Do staff feel physically safe at work?</a:t>
            </a:r>
          </a:p>
          <a:p>
            <a:r>
              <a:rPr lang="en-US" sz="2400" dirty="0" smtClean="0"/>
              <a:t>Do staff feel comfortable bringing their concerns to team meetings, supervision?</a:t>
            </a:r>
          </a:p>
          <a:p>
            <a:r>
              <a:rPr lang="en-US" sz="2400" dirty="0" smtClean="0"/>
              <a:t>Is it safe for IHS staff to talk about the difficulties of working in HIS?</a:t>
            </a:r>
          </a:p>
          <a:p>
            <a:r>
              <a:rPr lang="en-US" sz="2400" dirty="0" smtClean="0"/>
              <a:t>Does the program provide training for staff on issues of transference, counter transference, cultural formulation from a provider stance?</a:t>
            </a:r>
          </a:p>
          <a:p>
            <a:pPr marL="0" indent="0">
              <a:buNone/>
            </a:pPr>
            <a:endParaRPr lang="en-US" sz="2400" dirty="0"/>
          </a:p>
        </p:txBody>
      </p:sp>
      <p:sp>
        <p:nvSpPr>
          <p:cNvPr id="4" name="Footer Placeholder 3"/>
          <p:cNvSpPr>
            <a:spLocks noGrp="1"/>
          </p:cNvSpPr>
          <p:nvPr>
            <p:ph type="ftr" sz="quarter" idx="11"/>
          </p:nvPr>
        </p:nvSpPr>
        <p:spPr/>
        <p:txBody>
          <a:bodyPr/>
          <a:lstStyle/>
          <a:p>
            <a:pPr>
              <a:defRPr/>
            </a:pPr>
            <a:endParaRPr lang="en-US" dirty="0">
              <a:solidFill>
                <a:srgbClr val="FFFFFF"/>
              </a:solidFill>
            </a:endParaRPr>
          </a:p>
        </p:txBody>
      </p:sp>
    </p:spTree>
    <p:extLst>
      <p:ext uri="{BB962C8B-B14F-4D97-AF65-F5344CB8AC3E}">
        <p14:creationId xmlns:p14="http://schemas.microsoft.com/office/powerpoint/2010/main" val="178244600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Training</a:t>
            </a:r>
            <a:endParaRPr lang="en-US" dirty="0"/>
          </a:p>
        </p:txBody>
      </p:sp>
      <p:sp>
        <p:nvSpPr>
          <p:cNvPr id="3" name="Content Placeholder 2"/>
          <p:cNvSpPr>
            <a:spLocks noGrp="1"/>
          </p:cNvSpPr>
          <p:nvPr>
            <p:ph idx="1"/>
          </p:nvPr>
        </p:nvSpPr>
        <p:spPr/>
        <p:txBody>
          <a:bodyPr/>
          <a:lstStyle/>
          <a:p>
            <a:r>
              <a:rPr lang="en-US" sz="2400" dirty="0" smtClean="0"/>
              <a:t>Does the program train non native staff about culture?</a:t>
            </a:r>
          </a:p>
          <a:p>
            <a:r>
              <a:rPr lang="en-US" sz="2400" dirty="0" smtClean="0"/>
              <a:t>Do staff feel comfortable talking about culture? Blind spots?</a:t>
            </a:r>
          </a:p>
          <a:p>
            <a:r>
              <a:rPr lang="en-US" sz="2400" dirty="0" smtClean="0"/>
              <a:t>Does the program train on the concept of internalized depression?</a:t>
            </a:r>
          </a:p>
          <a:p>
            <a:r>
              <a:rPr lang="en-US" sz="2400" dirty="0" smtClean="0"/>
              <a:t>Does the program train on trauma, including the impact of workplace stressors?</a:t>
            </a:r>
          </a:p>
          <a:p>
            <a:r>
              <a:rPr lang="en-US" sz="2400" dirty="0" smtClean="0"/>
              <a:t>Do staff feel spiritually safe? Is there opportunity for spiritual cleansing?</a:t>
            </a:r>
          </a:p>
        </p:txBody>
      </p:sp>
      <p:sp>
        <p:nvSpPr>
          <p:cNvPr id="4" name="Footer Placeholder 3"/>
          <p:cNvSpPr>
            <a:spLocks noGrp="1"/>
          </p:cNvSpPr>
          <p:nvPr>
            <p:ph type="ftr" sz="quarter" idx="11"/>
          </p:nvPr>
        </p:nvSpPr>
        <p:spPr/>
        <p:txBody>
          <a:bodyPr/>
          <a:lstStyle/>
          <a:p>
            <a:pPr>
              <a:defRPr/>
            </a:pPr>
            <a:endParaRPr lang="en-US" dirty="0">
              <a:solidFill>
                <a:srgbClr val="FFFFFF"/>
              </a:solidFill>
            </a:endParaRPr>
          </a:p>
        </p:txBody>
      </p:sp>
    </p:spTree>
    <p:extLst>
      <p:ext uri="{BB962C8B-B14F-4D97-AF65-F5344CB8AC3E}">
        <p14:creationId xmlns:p14="http://schemas.microsoft.com/office/powerpoint/2010/main" val="239207227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Community Partnerships</a:t>
            </a:r>
            <a:endParaRPr lang="en-US" sz="4000" dirty="0"/>
          </a:p>
        </p:txBody>
      </p:sp>
      <p:sp>
        <p:nvSpPr>
          <p:cNvPr id="3" name="Content Placeholder 2"/>
          <p:cNvSpPr>
            <a:spLocks noGrp="1"/>
          </p:cNvSpPr>
          <p:nvPr>
            <p:ph idx="1"/>
          </p:nvPr>
        </p:nvSpPr>
        <p:spPr>
          <a:xfrm>
            <a:off x="381000" y="1295400"/>
            <a:ext cx="7886700" cy="4762500"/>
          </a:xfrm>
        </p:spPr>
        <p:txBody>
          <a:bodyPr/>
          <a:lstStyle/>
          <a:p>
            <a:pPr>
              <a:spcAft>
                <a:spcPts val="600"/>
              </a:spcAft>
            </a:pPr>
            <a:r>
              <a:rPr lang="en-US" sz="2400" dirty="0" smtClean="0"/>
              <a:t>Key part </a:t>
            </a:r>
            <a:r>
              <a:rPr lang="en-US" sz="2400" dirty="0"/>
              <a:t>of trauma informed </a:t>
            </a:r>
            <a:r>
              <a:rPr lang="en-US" sz="2400" dirty="0" smtClean="0"/>
              <a:t>care</a:t>
            </a:r>
          </a:p>
          <a:p>
            <a:pPr>
              <a:spcAft>
                <a:spcPts val="600"/>
              </a:spcAft>
            </a:pPr>
            <a:r>
              <a:rPr lang="en-US" sz="2400" dirty="0" smtClean="0"/>
              <a:t>Form partnerships between your agency and the community:</a:t>
            </a:r>
          </a:p>
          <a:p>
            <a:pPr lvl="1">
              <a:spcAft>
                <a:spcPts val="600"/>
              </a:spcAft>
            </a:pPr>
            <a:r>
              <a:rPr lang="en-US" sz="2400" dirty="0" smtClean="0"/>
              <a:t>Police</a:t>
            </a:r>
          </a:p>
          <a:p>
            <a:pPr lvl="1">
              <a:spcAft>
                <a:spcPts val="600"/>
              </a:spcAft>
            </a:pPr>
            <a:r>
              <a:rPr lang="en-US" sz="2400" dirty="0" smtClean="0"/>
              <a:t>First responders</a:t>
            </a:r>
          </a:p>
          <a:p>
            <a:pPr lvl="1">
              <a:spcAft>
                <a:spcPts val="600"/>
              </a:spcAft>
            </a:pPr>
            <a:r>
              <a:rPr lang="en-US" sz="2400" dirty="0" smtClean="0"/>
              <a:t>Other medical and behavioral health organizations</a:t>
            </a:r>
          </a:p>
          <a:p>
            <a:pPr lvl="1">
              <a:spcAft>
                <a:spcPts val="600"/>
              </a:spcAft>
            </a:pPr>
            <a:r>
              <a:rPr lang="en-US" sz="2400" dirty="0" smtClean="0"/>
              <a:t>Spiritual leaders, healers, churches, schools</a:t>
            </a:r>
          </a:p>
          <a:p>
            <a:pPr>
              <a:spcAft>
                <a:spcPts val="600"/>
              </a:spcAft>
            </a:pPr>
            <a:r>
              <a:rPr lang="en-US" sz="2400" dirty="0" smtClean="0"/>
              <a:t>Promotes safe communities</a:t>
            </a:r>
          </a:p>
          <a:p>
            <a:pPr>
              <a:spcAft>
                <a:spcPts val="600"/>
              </a:spcAft>
            </a:pPr>
            <a:r>
              <a:rPr lang="en-US" sz="2400" dirty="0" smtClean="0"/>
              <a:t>Decreases trauma in communities</a:t>
            </a:r>
            <a:endParaRPr lang="en-US" sz="2400" dirty="0"/>
          </a:p>
        </p:txBody>
      </p:sp>
      <p:sp>
        <p:nvSpPr>
          <p:cNvPr id="4" name="Footer Placeholder 3"/>
          <p:cNvSpPr>
            <a:spLocks noGrp="1"/>
          </p:cNvSpPr>
          <p:nvPr>
            <p:ph type="ftr" sz="quarter" idx="11"/>
          </p:nvPr>
        </p:nvSpPr>
        <p:spPr/>
        <p:txBody>
          <a:bodyPr/>
          <a:lstStyle/>
          <a:p>
            <a:pPr>
              <a:defRPr/>
            </a:pPr>
            <a:endParaRPr lang="en-US" dirty="0">
              <a:solidFill>
                <a:srgbClr val="FFFFFF"/>
              </a:solidFill>
            </a:endParaRPr>
          </a:p>
        </p:txBody>
      </p:sp>
    </p:spTree>
    <p:extLst>
      <p:ext uri="{BB962C8B-B14F-4D97-AF65-F5344CB8AC3E}">
        <p14:creationId xmlns:p14="http://schemas.microsoft.com/office/powerpoint/2010/main" val="148365808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Culture Shift</a:t>
            </a:r>
            <a:endParaRPr lang="en-US" sz="3200" dirty="0"/>
          </a:p>
        </p:txBody>
      </p:sp>
      <p:sp>
        <p:nvSpPr>
          <p:cNvPr id="3" name="Content Placeholder 2"/>
          <p:cNvSpPr>
            <a:spLocks noGrp="1"/>
          </p:cNvSpPr>
          <p:nvPr>
            <p:ph idx="1"/>
          </p:nvPr>
        </p:nvSpPr>
        <p:spPr>
          <a:xfrm>
            <a:off x="762000" y="1384434"/>
            <a:ext cx="7848600" cy="4724400"/>
          </a:xfrm>
        </p:spPr>
        <p:txBody>
          <a:bodyPr/>
          <a:lstStyle/>
          <a:p>
            <a:pPr>
              <a:spcAft>
                <a:spcPts val="600"/>
              </a:spcAft>
            </a:pPr>
            <a:r>
              <a:rPr lang="en-US" sz="2400" dirty="0" smtClean="0"/>
              <a:t>Incorporate knowledge about trauma into all aspects of services</a:t>
            </a:r>
          </a:p>
          <a:p>
            <a:pPr lvl="1">
              <a:spcAft>
                <a:spcPts val="600"/>
              </a:spcAft>
            </a:pPr>
            <a:r>
              <a:rPr lang="en-US" sz="2400" dirty="0" smtClean="0"/>
              <a:t>Not just for patients we know have experienced trauma</a:t>
            </a:r>
          </a:p>
          <a:p>
            <a:pPr>
              <a:spcAft>
                <a:spcPts val="600"/>
              </a:spcAft>
            </a:pPr>
            <a:r>
              <a:rPr lang="en-US" sz="2400" dirty="0" smtClean="0"/>
              <a:t>Minimize re-victimization</a:t>
            </a:r>
          </a:p>
          <a:p>
            <a:pPr lvl="1">
              <a:spcAft>
                <a:spcPts val="600"/>
              </a:spcAft>
            </a:pPr>
            <a:r>
              <a:rPr lang="en-US" sz="2400" dirty="0" smtClean="0"/>
              <a:t>Do no harm/ non maleficence</a:t>
            </a:r>
          </a:p>
          <a:p>
            <a:pPr lvl="1">
              <a:spcAft>
                <a:spcPts val="600"/>
              </a:spcAft>
            </a:pPr>
            <a:r>
              <a:rPr lang="en-US" sz="2400" dirty="0" smtClean="0"/>
              <a:t>Awareness that the service system (IHS, medical, dental) has been re-traumatizing to people</a:t>
            </a:r>
          </a:p>
        </p:txBody>
      </p:sp>
    </p:spTree>
    <p:extLst>
      <p:ext uri="{BB962C8B-B14F-4D97-AF65-F5344CB8AC3E}">
        <p14:creationId xmlns:p14="http://schemas.microsoft.com/office/powerpoint/2010/main" val="428484108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noAutofit/>
          </a:bodyPr>
          <a:lstStyle/>
          <a:p>
            <a:r>
              <a:rPr lang="en-US" sz="3200" dirty="0" smtClean="0"/>
              <a:t>Steps to Creating a Trauma Informed System</a:t>
            </a:r>
            <a:endParaRPr lang="en-US" sz="3200" dirty="0"/>
          </a:p>
        </p:txBody>
      </p:sp>
      <p:sp>
        <p:nvSpPr>
          <p:cNvPr id="3" name="Content Placeholder 2"/>
          <p:cNvSpPr>
            <a:spLocks noGrp="1"/>
          </p:cNvSpPr>
          <p:nvPr>
            <p:ph idx="1"/>
          </p:nvPr>
        </p:nvSpPr>
        <p:spPr>
          <a:xfrm>
            <a:off x="762000" y="1981200"/>
            <a:ext cx="7924800" cy="4076700"/>
          </a:xfrm>
        </p:spPr>
        <p:txBody>
          <a:bodyPr>
            <a:normAutofit/>
          </a:bodyPr>
          <a:lstStyle/>
          <a:p>
            <a:pPr>
              <a:spcAft>
                <a:spcPts val="600"/>
              </a:spcAft>
            </a:pPr>
            <a:r>
              <a:rPr lang="en-US" sz="2400" dirty="0" smtClean="0"/>
              <a:t>Culture shift</a:t>
            </a:r>
          </a:p>
          <a:p>
            <a:pPr>
              <a:spcAft>
                <a:spcPts val="600"/>
              </a:spcAft>
            </a:pPr>
            <a:r>
              <a:rPr lang="en-US" sz="2400" dirty="0" smtClean="0"/>
              <a:t>Involves everyone: administrators, supervisors, line staff, clinicians, patients, families</a:t>
            </a:r>
          </a:p>
          <a:p>
            <a:pPr>
              <a:spcAft>
                <a:spcPts val="600"/>
              </a:spcAft>
            </a:pPr>
            <a:r>
              <a:rPr lang="en-US" sz="2400" dirty="0" smtClean="0"/>
              <a:t>Begin with small steps</a:t>
            </a:r>
          </a:p>
          <a:p>
            <a:pPr>
              <a:spcAft>
                <a:spcPts val="600"/>
              </a:spcAft>
            </a:pPr>
            <a:r>
              <a:rPr lang="en-US" sz="2400" dirty="0" smtClean="0"/>
              <a:t>Use the same principles we use with patients</a:t>
            </a:r>
          </a:p>
        </p:txBody>
      </p:sp>
      <p:sp>
        <p:nvSpPr>
          <p:cNvPr id="4" name="Footer Placeholder 3"/>
          <p:cNvSpPr>
            <a:spLocks noGrp="1"/>
          </p:cNvSpPr>
          <p:nvPr>
            <p:ph type="ftr" sz="quarter" idx="11"/>
          </p:nvPr>
        </p:nvSpPr>
        <p:spPr>
          <a:xfrm>
            <a:off x="2362200" y="6248400"/>
            <a:ext cx="5029200" cy="457200"/>
          </a:xfrm>
        </p:spPr>
        <p:txBody>
          <a:bodyPr/>
          <a:lstStyle/>
          <a:p>
            <a:pPr>
              <a:defRPr/>
            </a:pPr>
            <a:r>
              <a:rPr lang="en-US" dirty="0" smtClean="0">
                <a:solidFill>
                  <a:srgbClr val="FFFFFF"/>
                </a:solidFill>
              </a:rPr>
              <a:t>Modified from Creating Cultures of Trauma Informed Care (CCTIC)</a:t>
            </a:r>
            <a:endParaRPr lang="en-US" dirty="0">
              <a:solidFill>
                <a:srgbClr val="FFFFFF"/>
              </a:solidFill>
            </a:endParaRPr>
          </a:p>
        </p:txBody>
      </p:sp>
    </p:spTree>
    <p:extLst>
      <p:ext uri="{BB962C8B-B14F-4D97-AF65-F5344CB8AC3E}">
        <p14:creationId xmlns:p14="http://schemas.microsoft.com/office/powerpoint/2010/main" val="2124558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1752600"/>
            <a:ext cx="7772400" cy="4016375"/>
          </a:xfrm>
        </p:spPr>
        <p:txBody>
          <a:bodyPr/>
          <a:lstStyle/>
          <a:p>
            <a:r>
              <a:rPr lang="en-US" dirty="0" smtClean="0"/>
              <a:t>Stress</a:t>
            </a:r>
            <a:endParaRPr lang="en-US" dirty="0"/>
          </a:p>
        </p:txBody>
      </p:sp>
      <p:sp>
        <p:nvSpPr>
          <p:cNvPr id="6" name="Text Placeholder 5"/>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endParaRPr lang="en-US" dirty="0">
              <a:solidFill>
                <a:srgbClr val="FFFFFF"/>
              </a:solidFill>
            </a:endParaRPr>
          </a:p>
        </p:txBody>
      </p:sp>
    </p:spTree>
    <p:extLst>
      <p:ext uri="{BB962C8B-B14F-4D97-AF65-F5344CB8AC3E}">
        <p14:creationId xmlns:p14="http://schemas.microsoft.com/office/powerpoint/2010/main" val="292766961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Acute Stress</a:t>
            </a:r>
            <a:endParaRPr lang="en-US" sz="3200" dirty="0"/>
          </a:p>
        </p:txBody>
      </p:sp>
      <p:sp>
        <p:nvSpPr>
          <p:cNvPr id="3" name="Content Placeholder 2"/>
          <p:cNvSpPr>
            <a:spLocks noGrp="1"/>
          </p:cNvSpPr>
          <p:nvPr>
            <p:ph idx="1"/>
          </p:nvPr>
        </p:nvSpPr>
        <p:spPr>
          <a:xfrm>
            <a:off x="914400" y="1905000"/>
            <a:ext cx="7467600" cy="4419600"/>
          </a:xfrm>
        </p:spPr>
        <p:txBody>
          <a:bodyPr/>
          <a:lstStyle/>
          <a:p>
            <a:pPr lvl="0">
              <a:buClr>
                <a:srgbClr val="E3E3FF"/>
              </a:buClr>
            </a:pPr>
            <a:r>
              <a:rPr lang="en-US" sz="2400" dirty="0" smtClean="0">
                <a:solidFill>
                  <a:srgbClr val="FFFFFF"/>
                </a:solidFill>
              </a:rPr>
              <a:t>Our bodies are designed to deal with acute stress</a:t>
            </a:r>
          </a:p>
          <a:p>
            <a:pPr lvl="0">
              <a:buClr>
                <a:srgbClr val="E3E3FF"/>
              </a:buClr>
            </a:pPr>
            <a:r>
              <a:rPr lang="en-US" sz="2400" dirty="0" smtClean="0">
                <a:solidFill>
                  <a:srgbClr val="FFFFFF"/>
                </a:solidFill>
              </a:rPr>
              <a:t>Fight/flight/freeze </a:t>
            </a:r>
            <a:r>
              <a:rPr lang="en-US" sz="2400" dirty="0">
                <a:solidFill>
                  <a:srgbClr val="FFFFFF"/>
                </a:solidFill>
              </a:rPr>
              <a:t>reaction </a:t>
            </a:r>
            <a:r>
              <a:rPr lang="en-US" sz="2400" dirty="0" smtClean="0">
                <a:solidFill>
                  <a:srgbClr val="FFFFFF"/>
                </a:solidFill>
              </a:rPr>
              <a:t>is initiated</a:t>
            </a:r>
          </a:p>
          <a:p>
            <a:pPr lvl="0">
              <a:buClr>
                <a:srgbClr val="E3E3FF"/>
              </a:buClr>
            </a:pPr>
            <a:r>
              <a:rPr lang="en-US" sz="2400" dirty="0" smtClean="0">
                <a:solidFill>
                  <a:srgbClr val="FFFFFF"/>
                </a:solidFill>
              </a:rPr>
              <a:t>This stress response system increases our ability to survive danger</a:t>
            </a:r>
          </a:p>
          <a:p>
            <a:pPr lvl="0">
              <a:buClr>
                <a:srgbClr val="E3E3FF"/>
              </a:buClr>
            </a:pPr>
            <a:r>
              <a:rPr lang="en-US" sz="2400" dirty="0" smtClean="0">
                <a:solidFill>
                  <a:srgbClr val="FFFFFF"/>
                </a:solidFill>
              </a:rPr>
              <a:t>Once </a:t>
            </a:r>
            <a:r>
              <a:rPr lang="en-US" sz="2400" dirty="0">
                <a:solidFill>
                  <a:srgbClr val="FFFFFF"/>
                </a:solidFill>
              </a:rPr>
              <a:t>stress is over systems return to </a:t>
            </a:r>
            <a:r>
              <a:rPr lang="en-US" sz="2400" dirty="0" smtClean="0">
                <a:solidFill>
                  <a:srgbClr val="FFFFFF"/>
                </a:solidFill>
              </a:rPr>
              <a:t>normal (homeostasis) via negative feedback loops</a:t>
            </a:r>
            <a:endParaRPr lang="en-US" sz="2400" dirty="0">
              <a:solidFill>
                <a:srgbClr val="FFFFFF"/>
              </a:solidFill>
            </a:endParaRPr>
          </a:p>
          <a:p>
            <a:pPr marL="457200" lvl="1" indent="0">
              <a:buNone/>
            </a:pPr>
            <a:endParaRPr lang="en-US" sz="2000" dirty="0">
              <a:solidFill>
                <a:srgbClr val="FFFFFF"/>
              </a:solidFill>
            </a:endParaRPr>
          </a:p>
          <a:p>
            <a:endParaRPr lang="en-US" sz="2800" dirty="0"/>
          </a:p>
        </p:txBody>
      </p:sp>
      <p:sp>
        <p:nvSpPr>
          <p:cNvPr id="4" name="Footer Placeholder 3"/>
          <p:cNvSpPr>
            <a:spLocks noGrp="1"/>
          </p:cNvSpPr>
          <p:nvPr>
            <p:ph type="ftr" sz="quarter" idx="11"/>
          </p:nvPr>
        </p:nvSpPr>
        <p:spPr/>
        <p:txBody>
          <a:bodyPr/>
          <a:lstStyle/>
          <a:p>
            <a:pPr>
              <a:defRPr/>
            </a:pPr>
            <a:endParaRPr lang="en-US" dirty="0">
              <a:solidFill>
                <a:srgbClr val="FFFFFF"/>
              </a:solidFill>
            </a:endParaRPr>
          </a:p>
        </p:txBody>
      </p:sp>
    </p:spTree>
    <p:extLst>
      <p:ext uri="{BB962C8B-B14F-4D97-AF65-F5344CB8AC3E}">
        <p14:creationId xmlns:p14="http://schemas.microsoft.com/office/powerpoint/2010/main" val="112415726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sz="2800" dirty="0" smtClean="0"/>
              <a:t>Chronic Stress</a:t>
            </a:r>
            <a:endParaRPr lang="en-US" sz="2800" dirty="0"/>
          </a:p>
        </p:txBody>
      </p:sp>
      <p:sp>
        <p:nvSpPr>
          <p:cNvPr id="3" name="Content Placeholder 2"/>
          <p:cNvSpPr>
            <a:spLocks noGrp="1"/>
          </p:cNvSpPr>
          <p:nvPr>
            <p:ph idx="1"/>
          </p:nvPr>
        </p:nvSpPr>
        <p:spPr>
          <a:xfrm>
            <a:off x="228600" y="1143000"/>
            <a:ext cx="8382000" cy="4800600"/>
          </a:xfrm>
        </p:spPr>
        <p:txBody>
          <a:bodyPr/>
          <a:lstStyle/>
          <a:p>
            <a:pPr lvl="1">
              <a:spcAft>
                <a:spcPts val="600"/>
              </a:spcAft>
            </a:pPr>
            <a:r>
              <a:rPr lang="en-US" sz="2200" dirty="0" smtClean="0">
                <a:solidFill>
                  <a:srgbClr val="FFFFFF"/>
                </a:solidFill>
              </a:rPr>
              <a:t>Our </a:t>
            </a:r>
            <a:r>
              <a:rPr lang="en-US" sz="2200" dirty="0">
                <a:solidFill>
                  <a:srgbClr val="FFFFFF"/>
                </a:solidFill>
              </a:rPr>
              <a:t>bodies are not designed to deal with </a:t>
            </a:r>
            <a:r>
              <a:rPr lang="en-US" sz="2200" dirty="0" smtClean="0">
                <a:solidFill>
                  <a:srgbClr val="FFFFFF"/>
                </a:solidFill>
              </a:rPr>
              <a:t>persistent stress </a:t>
            </a:r>
          </a:p>
          <a:p>
            <a:pPr lvl="1">
              <a:spcAft>
                <a:spcPts val="600"/>
              </a:spcAft>
            </a:pPr>
            <a:r>
              <a:rPr lang="en-US" sz="2200" dirty="0" smtClean="0">
                <a:solidFill>
                  <a:srgbClr val="FFFFFF"/>
                </a:solidFill>
              </a:rPr>
              <a:t>Same </a:t>
            </a:r>
            <a:r>
              <a:rPr lang="en-US" sz="2200" dirty="0">
                <a:solidFill>
                  <a:srgbClr val="FFFFFF"/>
                </a:solidFill>
              </a:rPr>
              <a:t>systems are activated as in acute stress, but are activated over and over</a:t>
            </a:r>
          </a:p>
          <a:p>
            <a:pPr lvl="1">
              <a:spcAft>
                <a:spcPts val="600"/>
              </a:spcAft>
            </a:pPr>
            <a:r>
              <a:rPr lang="en-US" sz="2200" dirty="0" smtClean="0">
                <a:solidFill>
                  <a:srgbClr val="FFFFFF"/>
                </a:solidFill>
              </a:rPr>
              <a:t>This </a:t>
            </a:r>
            <a:r>
              <a:rPr lang="en-US" sz="2200" dirty="0">
                <a:solidFill>
                  <a:srgbClr val="FFFFFF"/>
                </a:solidFill>
              </a:rPr>
              <a:t>has adverse </a:t>
            </a:r>
            <a:r>
              <a:rPr lang="en-US" sz="2200" dirty="0" smtClean="0">
                <a:solidFill>
                  <a:srgbClr val="FFFFFF"/>
                </a:solidFill>
              </a:rPr>
              <a:t>effects:</a:t>
            </a:r>
            <a:endParaRPr lang="en-US" sz="2200" dirty="0">
              <a:solidFill>
                <a:srgbClr val="FFFFFF"/>
              </a:solidFill>
            </a:endParaRPr>
          </a:p>
          <a:p>
            <a:pPr lvl="2">
              <a:spcAft>
                <a:spcPts val="600"/>
              </a:spcAft>
              <a:buClr>
                <a:srgbClr val="E3E3FF"/>
              </a:buClr>
            </a:pPr>
            <a:r>
              <a:rPr lang="en-US" sz="2200" dirty="0" smtClean="0">
                <a:solidFill>
                  <a:srgbClr val="FFFFFF"/>
                </a:solidFill>
              </a:rPr>
              <a:t>Initial high levels of cortisol then blunted  </a:t>
            </a:r>
            <a:r>
              <a:rPr lang="en-US" sz="2200" dirty="0">
                <a:solidFill>
                  <a:srgbClr val="FFFFFF"/>
                </a:solidFill>
              </a:rPr>
              <a:t>corticosteroid </a:t>
            </a:r>
            <a:r>
              <a:rPr lang="en-US" sz="2200" dirty="0" smtClean="0">
                <a:solidFill>
                  <a:srgbClr val="FFFFFF"/>
                </a:solidFill>
              </a:rPr>
              <a:t>release</a:t>
            </a:r>
          </a:p>
          <a:p>
            <a:pPr lvl="2">
              <a:spcAft>
                <a:spcPts val="600"/>
              </a:spcAft>
              <a:buClr>
                <a:srgbClr val="E3E3FF"/>
              </a:buClr>
            </a:pPr>
            <a:r>
              <a:rPr lang="en-US" sz="2200" dirty="0" smtClean="0">
                <a:solidFill>
                  <a:srgbClr val="FFFFFF"/>
                </a:solidFill>
              </a:rPr>
              <a:t>Brain changes (high levels of cortisol are toxic)</a:t>
            </a:r>
          </a:p>
          <a:p>
            <a:pPr lvl="3">
              <a:spcAft>
                <a:spcPts val="600"/>
              </a:spcAft>
              <a:buClr>
                <a:srgbClr val="E3E3FF"/>
              </a:buClr>
            </a:pPr>
            <a:r>
              <a:rPr lang="en-US" sz="2200" dirty="0" smtClean="0">
                <a:solidFill>
                  <a:srgbClr val="FFFFFF"/>
                </a:solidFill>
              </a:rPr>
              <a:t>Impairs neural plasticity, damages the hippocampus which impairs memory</a:t>
            </a:r>
          </a:p>
          <a:p>
            <a:pPr lvl="2">
              <a:spcAft>
                <a:spcPts val="600"/>
              </a:spcAft>
              <a:buClr>
                <a:srgbClr val="E3E3FF"/>
              </a:buClr>
            </a:pPr>
            <a:r>
              <a:rPr lang="en-US" sz="2200" dirty="0" smtClean="0">
                <a:solidFill>
                  <a:srgbClr val="FFFFFF"/>
                </a:solidFill>
              </a:rPr>
              <a:t>Epigenetic changes</a:t>
            </a:r>
            <a:endParaRPr lang="en-US" sz="2200" dirty="0">
              <a:solidFill>
                <a:srgbClr val="FFFFFF"/>
              </a:solidFill>
            </a:endParaRPr>
          </a:p>
          <a:p>
            <a:pPr lvl="1">
              <a:spcAft>
                <a:spcPts val="600"/>
              </a:spcAft>
            </a:pPr>
            <a:r>
              <a:rPr lang="en-US" sz="2200" dirty="0" smtClean="0">
                <a:solidFill>
                  <a:srgbClr val="FFFFFF"/>
                </a:solidFill>
              </a:rPr>
              <a:t>leads to increased risk of physical and psychiatric illness</a:t>
            </a:r>
          </a:p>
          <a:p>
            <a:pPr marL="0" indent="0">
              <a:spcAft>
                <a:spcPts val="600"/>
              </a:spcAft>
              <a:buNone/>
            </a:pPr>
            <a:endParaRPr lang="en-US" dirty="0"/>
          </a:p>
        </p:txBody>
      </p:sp>
      <p:sp>
        <p:nvSpPr>
          <p:cNvPr id="4" name="Footer Placeholder 3"/>
          <p:cNvSpPr>
            <a:spLocks noGrp="1"/>
          </p:cNvSpPr>
          <p:nvPr>
            <p:ph type="ftr" sz="quarter" idx="11"/>
          </p:nvPr>
        </p:nvSpPr>
        <p:spPr>
          <a:xfrm>
            <a:off x="3124200" y="6400800"/>
            <a:ext cx="2895600" cy="457200"/>
          </a:xfrm>
        </p:spPr>
        <p:txBody>
          <a:bodyPr/>
          <a:lstStyle/>
          <a:p>
            <a:pPr>
              <a:defRPr/>
            </a:pPr>
            <a:endParaRPr lang="en-US" dirty="0">
              <a:solidFill>
                <a:srgbClr val="FFFFFF"/>
              </a:solidFill>
            </a:endParaRPr>
          </a:p>
        </p:txBody>
      </p:sp>
    </p:spTree>
    <p:extLst>
      <p:ext uri="{BB962C8B-B14F-4D97-AF65-F5344CB8AC3E}">
        <p14:creationId xmlns:p14="http://schemas.microsoft.com/office/powerpoint/2010/main" val="36115380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Objectives</a:t>
            </a:r>
            <a:endParaRPr lang="en-US" sz="3600" dirty="0"/>
          </a:p>
        </p:txBody>
      </p:sp>
      <p:sp>
        <p:nvSpPr>
          <p:cNvPr id="3" name="Content Placeholder 2"/>
          <p:cNvSpPr>
            <a:spLocks noGrp="1"/>
          </p:cNvSpPr>
          <p:nvPr>
            <p:ph idx="1"/>
          </p:nvPr>
        </p:nvSpPr>
        <p:spPr>
          <a:xfrm>
            <a:off x="457200" y="1676400"/>
            <a:ext cx="8229600" cy="4267200"/>
          </a:xfrm>
        </p:spPr>
        <p:txBody>
          <a:bodyPr/>
          <a:lstStyle/>
          <a:p>
            <a:r>
              <a:rPr lang="en-US" sz="2400" dirty="0"/>
              <a:t>1. Integrate five core values of Trauma Informed Care into behavioral health and primary care.</a:t>
            </a:r>
          </a:p>
          <a:p>
            <a:r>
              <a:rPr lang="en-US" sz="2400" dirty="0"/>
              <a:t>2. Formulate examples of four Historical Trauma Response features and how they relate to complex trauma responses.</a:t>
            </a:r>
          </a:p>
          <a:p>
            <a:r>
              <a:rPr lang="en-US" sz="2400" dirty="0"/>
              <a:t>3. Assess the consequences of trauma on physical and behavioral health.</a:t>
            </a:r>
          </a:p>
          <a:p>
            <a:r>
              <a:rPr lang="en-US" sz="2400" dirty="0"/>
              <a:t>4. Summarize historical and cultural considerations in behavioral health treatment and primary care.</a:t>
            </a:r>
          </a:p>
        </p:txBody>
      </p:sp>
      <p:sp>
        <p:nvSpPr>
          <p:cNvPr id="4" name="Footer Placeholder 3"/>
          <p:cNvSpPr>
            <a:spLocks noGrp="1"/>
          </p:cNvSpPr>
          <p:nvPr>
            <p:ph type="ftr" sz="quarter" idx="11"/>
          </p:nvPr>
        </p:nvSpPr>
        <p:spPr/>
        <p:txBody>
          <a:bodyPr/>
          <a:lstStyle/>
          <a:p>
            <a:pPr>
              <a:defRPr/>
            </a:pPr>
            <a:endParaRPr lang="en-US" dirty="0">
              <a:solidFill>
                <a:srgbClr val="FFFFFF"/>
              </a:solidFill>
            </a:endParaRPr>
          </a:p>
        </p:txBody>
      </p:sp>
    </p:spTree>
    <p:extLst>
      <p:ext uri="{BB962C8B-B14F-4D97-AF65-F5344CB8AC3E}">
        <p14:creationId xmlns:p14="http://schemas.microsoft.com/office/powerpoint/2010/main" val="43798028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Epigenetics and Stress/Trauma</a:t>
            </a:r>
            <a:endParaRPr lang="en-US" sz="3200" dirty="0"/>
          </a:p>
        </p:txBody>
      </p:sp>
      <p:sp>
        <p:nvSpPr>
          <p:cNvPr id="3" name="Content Placeholder 2"/>
          <p:cNvSpPr>
            <a:spLocks noGrp="1"/>
          </p:cNvSpPr>
          <p:nvPr>
            <p:ph idx="1"/>
          </p:nvPr>
        </p:nvSpPr>
        <p:spPr>
          <a:xfrm>
            <a:off x="762000" y="1905000"/>
            <a:ext cx="8001000" cy="4268804"/>
          </a:xfrm>
        </p:spPr>
        <p:txBody>
          <a:bodyPr>
            <a:normAutofit/>
          </a:bodyPr>
          <a:lstStyle/>
          <a:p>
            <a:pPr>
              <a:spcAft>
                <a:spcPts val="600"/>
              </a:spcAft>
            </a:pPr>
            <a:r>
              <a:rPr lang="en-US" sz="2400" dirty="0" smtClean="0"/>
              <a:t>Gene expression is influenced by experience/environment</a:t>
            </a:r>
          </a:p>
          <a:p>
            <a:pPr>
              <a:spcAft>
                <a:spcPts val="600"/>
              </a:spcAft>
            </a:pPr>
            <a:r>
              <a:rPr lang="en-US" sz="2400" dirty="0" smtClean="0"/>
              <a:t>Stress and trauma affect gene expression</a:t>
            </a:r>
          </a:p>
          <a:p>
            <a:pPr>
              <a:spcAft>
                <a:spcPts val="600"/>
              </a:spcAft>
            </a:pPr>
            <a:r>
              <a:rPr lang="en-US" sz="2400" dirty="0" smtClean="0"/>
              <a:t>Epigenetics shows how stress/trauma can affect biological systems on a molecular level, leading to disease</a:t>
            </a:r>
          </a:p>
          <a:p>
            <a:pPr>
              <a:spcAft>
                <a:spcPts val="600"/>
              </a:spcAft>
            </a:pPr>
            <a:r>
              <a:rPr lang="en-US" sz="2400" dirty="0" smtClean="0"/>
              <a:t>Historical trauma can affect subsequent generations via epigenetics</a:t>
            </a:r>
          </a:p>
          <a:p>
            <a:pPr>
              <a:spcAft>
                <a:spcPts val="600"/>
              </a:spcAft>
            </a:pPr>
            <a:r>
              <a:rPr lang="en-US" sz="2400" dirty="0" smtClean="0"/>
              <a:t>Epigenetic changes can be reversed </a:t>
            </a:r>
          </a:p>
        </p:txBody>
      </p:sp>
      <p:sp>
        <p:nvSpPr>
          <p:cNvPr id="4" name="Footer Placeholder 3"/>
          <p:cNvSpPr>
            <a:spLocks noGrp="1"/>
          </p:cNvSpPr>
          <p:nvPr>
            <p:ph type="ftr" sz="quarter" idx="11"/>
          </p:nvPr>
        </p:nvSpPr>
        <p:spPr>
          <a:xfrm>
            <a:off x="2133600" y="6248400"/>
            <a:ext cx="4495800" cy="457200"/>
          </a:xfrm>
        </p:spPr>
        <p:txBody>
          <a:bodyPr/>
          <a:lstStyle/>
          <a:p>
            <a:pPr>
              <a:defRPr/>
            </a:pPr>
            <a:r>
              <a:rPr lang="en-US" dirty="0">
                <a:solidFill>
                  <a:srgbClr val="FFFFFF"/>
                </a:solidFill>
              </a:rPr>
              <a:t>http://learn.genetics.utah.edu/content/epigenetics/inheritance/</a:t>
            </a:r>
          </a:p>
        </p:txBody>
      </p:sp>
    </p:spTree>
    <p:extLst>
      <p:ext uri="{BB962C8B-B14F-4D97-AF65-F5344CB8AC3E}">
        <p14:creationId xmlns:p14="http://schemas.microsoft.com/office/powerpoint/2010/main" val="122561801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dirty="0"/>
              <a:t>© Maria Yellow Horse Brave Heart, PhD</a:t>
            </a:r>
          </a:p>
        </p:txBody>
      </p:sp>
      <p:sp>
        <p:nvSpPr>
          <p:cNvPr id="248834" name="Rectangle 2"/>
          <p:cNvSpPr>
            <a:spLocks noGrp="1" noChangeArrowheads="1"/>
          </p:cNvSpPr>
          <p:nvPr>
            <p:ph type="title"/>
          </p:nvPr>
        </p:nvSpPr>
        <p:spPr>
          <a:xfrm>
            <a:off x="0" y="0"/>
            <a:ext cx="9144000" cy="1828800"/>
          </a:xfrm>
        </p:spPr>
        <p:txBody>
          <a:bodyPr/>
          <a:lstStyle/>
          <a:p>
            <a:pPr eaLnBrk="1" hangingPunct="1">
              <a:defRPr/>
            </a:pPr>
            <a:r>
              <a:rPr lang="en-US" sz="3200" dirty="0" smtClean="0"/>
              <a:t>Epigenetics, Transgenerational </a:t>
            </a:r>
            <a:br>
              <a:rPr lang="en-US" sz="3200" dirty="0" smtClean="0"/>
            </a:br>
            <a:r>
              <a:rPr lang="en-US" sz="3200" dirty="0" smtClean="0"/>
              <a:t>Effects, and PTSD</a:t>
            </a:r>
          </a:p>
        </p:txBody>
      </p:sp>
      <p:sp>
        <p:nvSpPr>
          <p:cNvPr id="38916" name="Rectangle 3"/>
          <p:cNvSpPr>
            <a:spLocks noGrp="1" noChangeArrowheads="1"/>
          </p:cNvSpPr>
          <p:nvPr>
            <p:ph type="body" idx="1"/>
          </p:nvPr>
        </p:nvSpPr>
        <p:spPr>
          <a:xfrm>
            <a:off x="685800" y="1524000"/>
            <a:ext cx="8077200" cy="4495800"/>
          </a:xfrm>
        </p:spPr>
        <p:txBody>
          <a:bodyPr/>
          <a:lstStyle/>
          <a:p>
            <a:pPr marL="0" indent="0" eaLnBrk="1" hangingPunct="1">
              <a:spcAft>
                <a:spcPts val="600"/>
              </a:spcAft>
              <a:buNone/>
            </a:pPr>
            <a:endParaRPr lang="en-GB" sz="2000" dirty="0" smtClean="0"/>
          </a:p>
          <a:p>
            <a:pPr eaLnBrk="1" hangingPunct="1">
              <a:spcAft>
                <a:spcPts val="600"/>
              </a:spcAft>
            </a:pPr>
            <a:r>
              <a:rPr lang="en-GB" sz="2400" dirty="0" smtClean="0"/>
              <a:t>Transgenerational, higher stress vulnerability (doesn’t mean poor mental health necessarily but greater </a:t>
            </a:r>
            <a:r>
              <a:rPr lang="en-GB" sz="2400" i="1" dirty="0" smtClean="0"/>
              <a:t>risk</a:t>
            </a:r>
            <a:r>
              <a:rPr lang="en-GB" sz="2400" dirty="0" smtClean="0"/>
              <a:t> for traumatic responses to stress and more likely to have PTSD-like symptoms)</a:t>
            </a:r>
          </a:p>
          <a:p>
            <a:pPr eaLnBrk="1" hangingPunct="1">
              <a:spcAft>
                <a:spcPts val="600"/>
              </a:spcAft>
            </a:pPr>
            <a:r>
              <a:rPr lang="en-GB" sz="2400" dirty="0" smtClean="0"/>
              <a:t>Stressful environmental conditions </a:t>
            </a:r>
            <a:r>
              <a:rPr lang="en-GB" sz="2400" i="1" dirty="0" smtClean="0"/>
              <a:t>can</a:t>
            </a:r>
            <a:r>
              <a:rPr lang="en-GB" sz="2400" dirty="0" smtClean="0"/>
              <a:t> leave a genetic imprint, changes in neurobiology</a:t>
            </a:r>
          </a:p>
          <a:p>
            <a:pPr eaLnBrk="1" hangingPunct="1">
              <a:spcAft>
                <a:spcPts val="600"/>
              </a:spcAft>
            </a:pPr>
            <a:r>
              <a:rPr lang="en-GB" sz="2400" dirty="0" smtClean="0"/>
              <a:t>Testimonies of “inherited” grief in qualitative research</a:t>
            </a:r>
          </a:p>
        </p:txBody>
      </p:sp>
    </p:spTree>
    <p:extLst>
      <p:ext uri="{BB962C8B-B14F-4D97-AF65-F5344CB8AC3E}">
        <p14:creationId xmlns:p14="http://schemas.microsoft.com/office/powerpoint/2010/main" val="206280489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2613025"/>
            <a:ext cx="7772400" cy="3178175"/>
          </a:xfrm>
        </p:spPr>
        <p:txBody>
          <a:bodyPr/>
          <a:lstStyle/>
          <a:p>
            <a:r>
              <a:rPr lang="en-US" dirty="0" smtClean="0"/>
              <a:t>Adverse childhood experiences (ACES)</a:t>
            </a:r>
            <a:endParaRPr lang="en-US" dirty="0"/>
          </a:p>
        </p:txBody>
      </p:sp>
      <p:sp>
        <p:nvSpPr>
          <p:cNvPr id="6" name="Text Placeholder 5"/>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endParaRPr lang="en-US" dirty="0">
              <a:solidFill>
                <a:srgbClr val="FFFFFF"/>
              </a:solidFill>
            </a:endParaRPr>
          </a:p>
        </p:txBody>
      </p:sp>
    </p:spTree>
    <p:extLst>
      <p:ext uri="{BB962C8B-B14F-4D97-AF65-F5344CB8AC3E}">
        <p14:creationId xmlns:p14="http://schemas.microsoft.com/office/powerpoint/2010/main" val="286631820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noAutofit/>
          </a:bodyPr>
          <a:lstStyle/>
          <a:p>
            <a:r>
              <a:rPr lang="en-US" sz="3200" dirty="0" smtClean="0"/>
              <a:t>ACE (Adverse Childhood Experience) Study</a:t>
            </a:r>
            <a:endParaRPr lang="en-US" sz="3200" dirty="0"/>
          </a:p>
        </p:txBody>
      </p:sp>
      <p:sp>
        <p:nvSpPr>
          <p:cNvPr id="3" name="Content Placeholder 2"/>
          <p:cNvSpPr>
            <a:spLocks noGrp="1"/>
          </p:cNvSpPr>
          <p:nvPr>
            <p:ph idx="1"/>
          </p:nvPr>
        </p:nvSpPr>
        <p:spPr>
          <a:xfrm>
            <a:off x="685800" y="1676400"/>
            <a:ext cx="8077200" cy="4191000"/>
          </a:xfrm>
        </p:spPr>
        <p:txBody>
          <a:bodyPr>
            <a:noAutofit/>
          </a:bodyPr>
          <a:lstStyle/>
          <a:p>
            <a:pPr>
              <a:spcAft>
                <a:spcPts val="600"/>
              </a:spcAft>
            </a:pPr>
            <a:r>
              <a:rPr lang="en-US" sz="2400" dirty="0" smtClean="0"/>
              <a:t>Looked at the relationship between childhood abuse and neglect and later-life health and well-being</a:t>
            </a:r>
          </a:p>
          <a:p>
            <a:pPr>
              <a:spcAft>
                <a:spcPts val="600"/>
              </a:spcAft>
            </a:pPr>
            <a:r>
              <a:rPr lang="en-US" sz="2400" dirty="0" smtClean="0"/>
              <a:t>Original ACE study done from 1995-1997 at Kaiser Permanente in S California in collaboration with US CDC</a:t>
            </a:r>
          </a:p>
          <a:p>
            <a:pPr>
              <a:spcAft>
                <a:spcPts val="600"/>
              </a:spcAft>
            </a:pPr>
            <a:r>
              <a:rPr lang="en-US" sz="2400" dirty="0" smtClean="0"/>
              <a:t>Surveyed 17,000+ HMO members who completed a confidential survey given to them when they came for their physical exam</a:t>
            </a:r>
          </a:p>
          <a:p>
            <a:pPr lvl="1">
              <a:spcAft>
                <a:spcPts val="600"/>
              </a:spcAft>
            </a:pPr>
            <a:r>
              <a:rPr lang="en-US" sz="2400" dirty="0" smtClean="0"/>
              <a:t>70% </a:t>
            </a:r>
            <a:r>
              <a:rPr lang="en-US" sz="2400" dirty="0"/>
              <a:t>C</a:t>
            </a:r>
            <a:r>
              <a:rPr lang="en-US" sz="2400" dirty="0" smtClean="0"/>
              <a:t>aucasian</a:t>
            </a:r>
          </a:p>
          <a:p>
            <a:pPr lvl="1">
              <a:spcAft>
                <a:spcPts val="600"/>
              </a:spcAft>
            </a:pPr>
            <a:r>
              <a:rPr lang="en-US" sz="2400" dirty="0" smtClean="0"/>
              <a:t>70% college educated</a:t>
            </a:r>
          </a:p>
          <a:p>
            <a:pPr>
              <a:spcAft>
                <a:spcPts val="600"/>
              </a:spcAft>
            </a:pPr>
            <a:endParaRPr lang="en-US" sz="2000" dirty="0"/>
          </a:p>
        </p:txBody>
      </p:sp>
    </p:spTree>
    <p:extLst>
      <p:ext uri="{BB962C8B-B14F-4D97-AF65-F5344CB8AC3E}">
        <p14:creationId xmlns:p14="http://schemas.microsoft.com/office/powerpoint/2010/main" val="422291240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z="3200" dirty="0" smtClean="0"/>
              <a:t>Slide 46</a:t>
            </a:r>
            <a:endParaRPr lang="en-US" sz="3200" dirty="0"/>
          </a:p>
        </p:txBody>
      </p:sp>
      <p:pic>
        <p:nvPicPr>
          <p:cNvPr id="5122" name="Picture 2" descr="Image result for Adverse Childhood experiences graph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533400"/>
            <a:ext cx="69342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79955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sz="2400" dirty="0" smtClean="0"/>
              <a:t>Slide 47</a:t>
            </a:r>
            <a:endParaRPr lang="en-US" sz="2400" dirty="0"/>
          </a:p>
        </p:txBody>
      </p:sp>
      <p:pic>
        <p:nvPicPr>
          <p:cNvPr id="4098" name="Picture 2" descr="Pie chart shows the prevalence of adverse childhood experiences by category among the entire CDC-Kaiser ACE study of 17,337 participants. At the top of the chart reads How Common Are ACES? 36% of the participants reported zero adverse childhood experiences; 26% reported one; 16% reported two; 9.5% reported three; 12.5% reported four or more adverse childhood experiences. Almost two-thirds of adults surveyed reported at least one adverse childhood experience, and the majority of respond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1456"/>
            <a:ext cx="7467600" cy="633554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dirty="0" smtClean="0">
                <a:solidFill>
                  <a:srgbClr val="FFFFFF"/>
                </a:solidFill>
              </a:rPr>
              <a:t>CDC.gov</a:t>
            </a:r>
            <a:endParaRPr lang="en-US" dirty="0">
              <a:solidFill>
                <a:srgbClr val="FFFFFF"/>
              </a:solidFill>
            </a:endParaRPr>
          </a:p>
        </p:txBody>
      </p:sp>
    </p:spTree>
    <p:extLst>
      <p:ext uri="{BB962C8B-B14F-4D97-AF65-F5344CB8AC3E}">
        <p14:creationId xmlns:p14="http://schemas.microsoft.com/office/powerpoint/2010/main" val="15970412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Major Findings</a:t>
            </a:r>
            <a:endParaRPr lang="en-US" sz="3200" dirty="0"/>
          </a:p>
        </p:txBody>
      </p:sp>
      <p:sp>
        <p:nvSpPr>
          <p:cNvPr id="3" name="Content Placeholder 2"/>
          <p:cNvSpPr>
            <a:spLocks noGrp="1"/>
          </p:cNvSpPr>
          <p:nvPr>
            <p:ph idx="1"/>
          </p:nvPr>
        </p:nvSpPr>
        <p:spPr/>
        <p:txBody>
          <a:bodyPr>
            <a:normAutofit/>
          </a:bodyPr>
          <a:lstStyle/>
          <a:p>
            <a:pPr>
              <a:spcAft>
                <a:spcPts val="600"/>
              </a:spcAft>
            </a:pPr>
            <a:r>
              <a:rPr lang="en-US" sz="2400" dirty="0"/>
              <a:t>64% reported at least one </a:t>
            </a:r>
            <a:r>
              <a:rPr lang="en-US" sz="2400" dirty="0" smtClean="0"/>
              <a:t>ACE</a:t>
            </a:r>
          </a:p>
          <a:p>
            <a:pPr>
              <a:spcAft>
                <a:spcPts val="600"/>
              </a:spcAft>
            </a:pPr>
            <a:r>
              <a:rPr lang="en-US" sz="2400" dirty="0" smtClean="0"/>
              <a:t>1in 8 people had 4+ ACEs</a:t>
            </a:r>
          </a:p>
          <a:p>
            <a:pPr>
              <a:spcAft>
                <a:spcPts val="600"/>
              </a:spcAft>
            </a:pPr>
            <a:r>
              <a:rPr lang="en-US" sz="2400" dirty="0" smtClean="0"/>
              <a:t>Relative risk for multiple physical, mental health and psychosocial outcomes increased with number of ACEs</a:t>
            </a:r>
          </a:p>
          <a:p>
            <a:pPr>
              <a:spcAft>
                <a:spcPts val="600"/>
              </a:spcAft>
            </a:pPr>
            <a:r>
              <a:rPr lang="en-US" sz="2400" dirty="0" smtClean="0"/>
              <a:t>Risk increases even if people don’t engage in high risk behaviors such as smoking, drug or alcohol use</a:t>
            </a:r>
            <a:endParaRPr lang="en-US" sz="2400" dirty="0"/>
          </a:p>
        </p:txBody>
      </p:sp>
      <p:sp>
        <p:nvSpPr>
          <p:cNvPr id="4" name="Footer Placeholder 3"/>
          <p:cNvSpPr>
            <a:spLocks noGrp="1"/>
          </p:cNvSpPr>
          <p:nvPr>
            <p:ph type="ftr" sz="quarter" idx="11"/>
          </p:nvPr>
        </p:nvSpPr>
        <p:spPr/>
        <p:txBody>
          <a:bodyPr/>
          <a:lstStyle/>
          <a:p>
            <a:pPr>
              <a:defRPr/>
            </a:pPr>
            <a:endParaRPr lang="en-US" dirty="0">
              <a:solidFill>
                <a:srgbClr val="FFFFFF"/>
              </a:solidFill>
            </a:endParaRPr>
          </a:p>
        </p:txBody>
      </p:sp>
    </p:spTree>
    <p:extLst>
      <p:ext uri="{BB962C8B-B14F-4D97-AF65-F5344CB8AC3E}">
        <p14:creationId xmlns:p14="http://schemas.microsoft.com/office/powerpoint/2010/main" val="197621103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Slide 49</a:t>
            </a:r>
            <a:endParaRPr lang="en-US" dirty="0"/>
          </a:p>
        </p:txBody>
      </p:sp>
      <p:pic>
        <p:nvPicPr>
          <p:cNvPr id="3074" name="Picture 2" descr="Poster&#10;Behavior traits &#10;&#10;and Physical and Mental Heal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52400"/>
            <a:ext cx="7772400" cy="60126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Footer Placeholder 1"/>
          <p:cNvSpPr>
            <a:spLocks noGrp="1"/>
          </p:cNvSpPr>
          <p:nvPr>
            <p:ph type="ftr" sz="quarter" idx="11"/>
          </p:nvPr>
        </p:nvSpPr>
        <p:spPr/>
        <p:txBody>
          <a:bodyPr/>
          <a:lstStyle/>
          <a:p>
            <a:pPr>
              <a:defRPr/>
            </a:pPr>
            <a:r>
              <a:rPr lang="en-US" dirty="0" smtClean="0">
                <a:solidFill>
                  <a:srgbClr val="FFFFFF"/>
                </a:solidFill>
              </a:rPr>
              <a:t>http://www.npr.org/assets/imp/2015/02/20/aces-2_cutsom.jpg</a:t>
            </a:r>
            <a:endParaRPr lang="en-US" dirty="0">
              <a:solidFill>
                <a:srgbClr val="FFFFFF"/>
              </a:solidFill>
            </a:endParaRPr>
          </a:p>
        </p:txBody>
      </p:sp>
    </p:spTree>
    <p:extLst>
      <p:ext uri="{BB962C8B-B14F-4D97-AF65-F5344CB8AC3E}">
        <p14:creationId xmlns:p14="http://schemas.microsoft.com/office/powerpoint/2010/main" val="141756855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Adverse Childhood experiences graph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8851027" cy="57912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sz="3200" b="1" dirty="0" smtClean="0">
                <a:solidFill>
                  <a:schemeClr val="bg1">
                    <a:lumMod val="50000"/>
                  </a:schemeClr>
                </a:solidFill>
              </a:rPr>
              <a:t>Odds of Heart Disease With Increasing Aces</a:t>
            </a:r>
            <a:endParaRPr lang="en-US" sz="3200" b="1" dirty="0">
              <a:solidFill>
                <a:schemeClr val="bg1">
                  <a:lumMod val="50000"/>
                </a:schemeClr>
              </a:solidFill>
            </a:endParaRPr>
          </a:p>
        </p:txBody>
      </p:sp>
      <p:sp>
        <p:nvSpPr>
          <p:cNvPr id="5" name="Table Placeholder 4"/>
          <p:cNvSpPr>
            <a:spLocks noGrp="1"/>
          </p:cNvSpPr>
          <p:nvPr>
            <p:ph type="tbl" idx="1"/>
          </p:nvPr>
        </p:nvSpPr>
        <p:spPr>
          <a:xfrm>
            <a:off x="457200" y="1676400"/>
            <a:ext cx="8229600" cy="4724400"/>
          </a:xfrm>
        </p:spPr>
      </p:sp>
      <p:sp>
        <p:nvSpPr>
          <p:cNvPr id="2" name="Footer Placeholder 1"/>
          <p:cNvSpPr>
            <a:spLocks noGrp="1"/>
          </p:cNvSpPr>
          <p:nvPr>
            <p:ph type="ftr" sz="quarter" idx="11"/>
          </p:nvPr>
        </p:nvSpPr>
        <p:spPr>
          <a:xfrm>
            <a:off x="838200" y="6324600"/>
            <a:ext cx="7543800" cy="533400"/>
          </a:xfrm>
        </p:spPr>
        <p:txBody>
          <a:bodyPr/>
          <a:lstStyle/>
          <a:p>
            <a:pPr>
              <a:defRPr/>
            </a:pPr>
            <a:r>
              <a:rPr lang="en-US" dirty="0"/>
              <a:t>http://developingchild.harvard.edu/resources/five-numbers-to-remember-about-early-childhood-development/</a:t>
            </a:r>
          </a:p>
          <a:p>
            <a:pPr>
              <a:defRPr/>
            </a:pPr>
            <a:endParaRPr lang="en-US" dirty="0">
              <a:solidFill>
                <a:srgbClr val="FFFFFF"/>
              </a:solidFill>
            </a:endParaRPr>
          </a:p>
        </p:txBody>
      </p:sp>
    </p:spTree>
    <p:extLst>
      <p:ext uri="{BB962C8B-B14F-4D97-AF65-F5344CB8AC3E}">
        <p14:creationId xmlns:p14="http://schemas.microsoft.com/office/powerpoint/2010/main" val="295393430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Slide 51</a:t>
            </a:r>
            <a:endParaRPr lang="en-US" dirty="0"/>
          </a:p>
        </p:txBody>
      </p:sp>
      <p:pic>
        <p:nvPicPr>
          <p:cNvPr id="2050" name="Picture 2" descr="Mechanisms by which adverse childhood experiences influence health and well-being throughout the Lifesp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534400"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3082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Presentation Will Cover</a:t>
            </a:r>
            <a:endParaRPr lang="en-US" dirty="0"/>
          </a:p>
        </p:txBody>
      </p:sp>
      <p:sp>
        <p:nvSpPr>
          <p:cNvPr id="3" name="Content Placeholder 2"/>
          <p:cNvSpPr>
            <a:spLocks noGrp="1"/>
          </p:cNvSpPr>
          <p:nvPr>
            <p:ph idx="1"/>
          </p:nvPr>
        </p:nvSpPr>
        <p:spPr/>
        <p:txBody>
          <a:bodyPr/>
          <a:lstStyle/>
          <a:p>
            <a:r>
              <a:rPr lang="en-US" dirty="0" smtClean="0"/>
              <a:t>Trauma informed care</a:t>
            </a:r>
          </a:p>
          <a:p>
            <a:r>
              <a:rPr lang="en-US" dirty="0" smtClean="0"/>
              <a:t>Stress, ACES</a:t>
            </a:r>
          </a:p>
          <a:p>
            <a:r>
              <a:rPr lang="en-US" dirty="0" smtClean="0"/>
              <a:t>Historical trauma, historical trauma response features</a:t>
            </a:r>
            <a:endParaRPr lang="en-US" dirty="0"/>
          </a:p>
        </p:txBody>
      </p:sp>
      <p:sp>
        <p:nvSpPr>
          <p:cNvPr id="4" name="Footer Placeholder 3"/>
          <p:cNvSpPr>
            <a:spLocks noGrp="1"/>
          </p:cNvSpPr>
          <p:nvPr>
            <p:ph type="ftr" sz="quarter" idx="11"/>
          </p:nvPr>
        </p:nvSpPr>
        <p:spPr/>
        <p:txBody>
          <a:bodyPr/>
          <a:lstStyle/>
          <a:p>
            <a:pPr>
              <a:defRPr/>
            </a:pPr>
            <a:r>
              <a:rPr lang="en-US" smtClean="0">
                <a:solidFill>
                  <a:srgbClr val="FFFFFF"/>
                </a:solidFill>
              </a:rPr>
              <a:t>© Maria Yellow Horse Brave Heart, PhD</a:t>
            </a:r>
            <a:endParaRPr lang="en-US" dirty="0">
              <a:solidFill>
                <a:srgbClr val="FFFFFF"/>
              </a:solidFill>
            </a:endParaRPr>
          </a:p>
        </p:txBody>
      </p:sp>
    </p:spTree>
    <p:extLst>
      <p:ext uri="{BB962C8B-B14F-4D97-AF65-F5344CB8AC3E}">
        <p14:creationId xmlns:p14="http://schemas.microsoft.com/office/powerpoint/2010/main" val="498509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smtClean="0"/>
              <a:t>ACE Scores Among AI/AN children compared with non </a:t>
            </a:r>
            <a:r>
              <a:rPr lang="en-US" sz="3200" dirty="0"/>
              <a:t>H</a:t>
            </a:r>
            <a:r>
              <a:rPr lang="en-US" sz="3200" dirty="0" smtClean="0"/>
              <a:t>ispanic white children</a:t>
            </a:r>
            <a:endParaRPr lang="en-US" sz="3200" dirty="0"/>
          </a:p>
        </p:txBody>
      </p:sp>
      <p:sp>
        <p:nvSpPr>
          <p:cNvPr id="2" name="Text Placeholder 1"/>
          <p:cNvSpPr>
            <a:spLocks noGrp="1"/>
          </p:cNvSpPr>
          <p:nvPr>
            <p:ph type="body" idx="1"/>
          </p:nvPr>
        </p:nvSpPr>
        <p:spPr/>
        <p:txBody>
          <a:bodyPr/>
          <a:lstStyle/>
          <a:p>
            <a:r>
              <a:rPr lang="en-US" dirty="0" smtClean="0"/>
              <a:t>AI/AN</a:t>
            </a:r>
            <a:endParaRPr lang="en-US" dirty="0"/>
          </a:p>
        </p:txBody>
      </p:sp>
      <p:sp>
        <p:nvSpPr>
          <p:cNvPr id="5" name="Content Placeholder 4"/>
          <p:cNvSpPr>
            <a:spLocks noGrp="1"/>
          </p:cNvSpPr>
          <p:nvPr>
            <p:ph sz="half" idx="2"/>
          </p:nvPr>
        </p:nvSpPr>
        <p:spPr>
          <a:xfrm>
            <a:off x="457200" y="2174875"/>
            <a:ext cx="3810000" cy="3951288"/>
          </a:xfrm>
        </p:spPr>
        <p:txBody>
          <a:bodyPr/>
          <a:lstStyle/>
          <a:p>
            <a:pPr>
              <a:spcBef>
                <a:spcPts val="600"/>
              </a:spcBef>
              <a:spcAft>
                <a:spcPts val="600"/>
              </a:spcAft>
            </a:pPr>
            <a:r>
              <a:rPr lang="en-US" sz="2000" dirty="0" smtClean="0"/>
              <a:t>2+ACEs  </a:t>
            </a:r>
            <a:r>
              <a:rPr lang="en-US" sz="2000" dirty="0"/>
              <a:t>40.3%</a:t>
            </a:r>
          </a:p>
          <a:p>
            <a:pPr>
              <a:spcBef>
                <a:spcPts val="600"/>
              </a:spcBef>
              <a:spcAft>
                <a:spcPts val="600"/>
              </a:spcAft>
            </a:pPr>
            <a:r>
              <a:rPr lang="en-US" sz="2000" dirty="0" smtClean="0"/>
              <a:t>3+ ACEs 26.8%</a:t>
            </a:r>
          </a:p>
          <a:p>
            <a:pPr>
              <a:spcBef>
                <a:spcPts val="600"/>
              </a:spcBef>
              <a:spcAft>
                <a:spcPts val="600"/>
              </a:spcAft>
            </a:pPr>
            <a:r>
              <a:rPr lang="en-US" sz="2000" dirty="0" smtClean="0"/>
              <a:t>4+ ACEs 16.8%</a:t>
            </a:r>
          </a:p>
          <a:p>
            <a:pPr>
              <a:spcBef>
                <a:spcPts val="600"/>
              </a:spcBef>
              <a:spcAft>
                <a:spcPts val="600"/>
              </a:spcAft>
            </a:pPr>
            <a:r>
              <a:rPr lang="en-US" sz="2000" dirty="0" smtClean="0"/>
              <a:t>5+ ACEs 9.9%</a:t>
            </a:r>
          </a:p>
          <a:p>
            <a:pPr marL="0" indent="0">
              <a:spcBef>
                <a:spcPts val="600"/>
              </a:spcBef>
              <a:spcAft>
                <a:spcPts val="600"/>
              </a:spcAft>
              <a:buNone/>
            </a:pPr>
            <a:r>
              <a:rPr lang="en-US" sz="2000" dirty="0" smtClean="0"/>
              <a:t>Once adjusted for sociodemographic variables, the differences between the 2 populations went away</a:t>
            </a:r>
            <a:endParaRPr lang="en-US" sz="2000" dirty="0">
              <a:solidFill>
                <a:srgbClr val="FF0000"/>
              </a:solidFill>
            </a:endParaRPr>
          </a:p>
        </p:txBody>
      </p:sp>
      <p:sp>
        <p:nvSpPr>
          <p:cNvPr id="3" name="Text Placeholder 2"/>
          <p:cNvSpPr>
            <a:spLocks noGrp="1"/>
          </p:cNvSpPr>
          <p:nvPr>
            <p:ph type="body" sz="quarter" idx="3"/>
          </p:nvPr>
        </p:nvSpPr>
        <p:spPr/>
        <p:txBody>
          <a:bodyPr/>
          <a:lstStyle/>
          <a:p>
            <a:r>
              <a:rPr lang="en-US" dirty="0" smtClean="0"/>
              <a:t>NHW</a:t>
            </a:r>
            <a:endParaRPr lang="en-US" dirty="0"/>
          </a:p>
        </p:txBody>
      </p:sp>
      <p:sp>
        <p:nvSpPr>
          <p:cNvPr id="6" name="Content Placeholder 5"/>
          <p:cNvSpPr>
            <a:spLocks noGrp="1"/>
          </p:cNvSpPr>
          <p:nvPr>
            <p:ph sz="quarter" idx="4"/>
          </p:nvPr>
        </p:nvSpPr>
        <p:spPr/>
        <p:txBody>
          <a:bodyPr/>
          <a:lstStyle/>
          <a:p>
            <a:pPr>
              <a:spcBef>
                <a:spcPts val="600"/>
              </a:spcBef>
              <a:spcAft>
                <a:spcPts val="600"/>
              </a:spcAft>
            </a:pPr>
            <a:r>
              <a:rPr lang="en-US" sz="2000" dirty="0" smtClean="0"/>
              <a:t>21%</a:t>
            </a:r>
          </a:p>
          <a:p>
            <a:pPr>
              <a:spcBef>
                <a:spcPts val="600"/>
              </a:spcBef>
              <a:spcAft>
                <a:spcPts val="600"/>
              </a:spcAft>
            </a:pPr>
            <a:r>
              <a:rPr lang="en-US" sz="2000" dirty="0" smtClean="0"/>
              <a:t>11.5%</a:t>
            </a:r>
            <a:endParaRPr lang="en-US" sz="2000" dirty="0"/>
          </a:p>
          <a:p>
            <a:pPr>
              <a:spcBef>
                <a:spcPts val="600"/>
              </a:spcBef>
              <a:spcAft>
                <a:spcPts val="600"/>
              </a:spcAft>
            </a:pPr>
            <a:r>
              <a:rPr lang="en-US" sz="2000" dirty="0" smtClean="0"/>
              <a:t>6.2%</a:t>
            </a:r>
          </a:p>
          <a:p>
            <a:pPr>
              <a:spcBef>
                <a:spcPts val="600"/>
              </a:spcBef>
              <a:spcAft>
                <a:spcPts val="600"/>
              </a:spcAft>
            </a:pPr>
            <a:r>
              <a:rPr lang="en-US" sz="2000" dirty="0" smtClean="0"/>
              <a:t>3.3%</a:t>
            </a:r>
            <a:endParaRPr lang="en-US" sz="2000" dirty="0"/>
          </a:p>
        </p:txBody>
      </p:sp>
      <p:sp>
        <p:nvSpPr>
          <p:cNvPr id="7" name="Footer Placeholder 6"/>
          <p:cNvSpPr>
            <a:spLocks noGrp="1"/>
          </p:cNvSpPr>
          <p:nvPr>
            <p:ph type="ftr" sz="quarter" idx="11"/>
          </p:nvPr>
        </p:nvSpPr>
        <p:spPr/>
        <p:txBody>
          <a:bodyPr/>
          <a:lstStyle/>
          <a:p>
            <a:pPr>
              <a:spcBef>
                <a:spcPts val="600"/>
              </a:spcBef>
              <a:spcAft>
                <a:spcPts val="600"/>
              </a:spcAft>
              <a:defRPr/>
            </a:pPr>
            <a:r>
              <a:rPr lang="en-US" sz="1100" dirty="0" smtClean="0">
                <a:solidFill>
                  <a:srgbClr val="FFFFFF"/>
                </a:solidFill>
              </a:rPr>
              <a:t>Kenney et al., 2016</a:t>
            </a:r>
            <a:endParaRPr lang="en-US" sz="1100" dirty="0">
              <a:solidFill>
                <a:srgbClr val="FFFFFF"/>
              </a:solidFill>
            </a:endParaRPr>
          </a:p>
        </p:txBody>
      </p:sp>
    </p:spTree>
    <p:extLst>
      <p:ext uri="{BB962C8B-B14F-4D97-AF65-F5344CB8AC3E}">
        <p14:creationId xmlns:p14="http://schemas.microsoft.com/office/powerpoint/2010/main" val="101499212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US" dirty="0" smtClean="0"/>
              <a:t>Slide 54</a:t>
            </a:r>
            <a:endParaRPr lang="en-US" dirty="0"/>
          </a:p>
        </p:txBody>
      </p:sp>
      <p:pic>
        <p:nvPicPr>
          <p:cNvPr id="3077" name="Picture 5" descr="Trauma and Social Location&#10;Adverse Childhood Experiences and Historical Trauma/Embodi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7924800" cy="5952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469603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Effects of Childhood Abuse </a:t>
            </a:r>
            <a:br>
              <a:rPr lang="en-US" sz="4000" dirty="0" smtClean="0"/>
            </a:br>
            <a:r>
              <a:rPr lang="en-US" sz="4000" dirty="0" smtClean="0"/>
              <a:t>on Healthcare Behaviors</a:t>
            </a:r>
            <a:endParaRPr lang="en-US" sz="4000" dirty="0"/>
          </a:p>
        </p:txBody>
      </p:sp>
      <p:sp>
        <p:nvSpPr>
          <p:cNvPr id="3" name="Content Placeholder 2"/>
          <p:cNvSpPr>
            <a:spLocks noGrp="1"/>
          </p:cNvSpPr>
          <p:nvPr>
            <p:ph idx="1"/>
          </p:nvPr>
        </p:nvSpPr>
        <p:spPr>
          <a:xfrm>
            <a:off x="457200" y="1447800"/>
            <a:ext cx="8229600" cy="4648200"/>
          </a:xfrm>
        </p:spPr>
        <p:txBody>
          <a:bodyPr/>
          <a:lstStyle/>
          <a:p>
            <a:pPr>
              <a:spcAft>
                <a:spcPts val="600"/>
              </a:spcAft>
            </a:pPr>
            <a:r>
              <a:rPr lang="en-US" sz="2400" dirty="0" smtClean="0"/>
              <a:t>Avoidance of care</a:t>
            </a:r>
          </a:p>
          <a:p>
            <a:pPr lvl="1">
              <a:spcAft>
                <a:spcPts val="600"/>
              </a:spcAft>
            </a:pPr>
            <a:r>
              <a:rPr lang="en-US" sz="2400" dirty="0" smtClean="0"/>
              <a:t>Decreased access of pap smears and mammography</a:t>
            </a:r>
          </a:p>
          <a:p>
            <a:pPr lvl="1">
              <a:spcAft>
                <a:spcPts val="600"/>
              </a:spcAft>
            </a:pPr>
            <a:r>
              <a:rPr lang="en-US" sz="2400" dirty="0" smtClean="0"/>
              <a:t>Delay in seeking treatment</a:t>
            </a:r>
          </a:p>
          <a:p>
            <a:pPr lvl="1">
              <a:spcAft>
                <a:spcPts val="600"/>
              </a:spcAft>
            </a:pPr>
            <a:r>
              <a:rPr lang="en-US" sz="2400" dirty="0" smtClean="0"/>
              <a:t>Decreased adherence to treatment</a:t>
            </a:r>
            <a:endParaRPr lang="en-US" sz="2400" b="1" dirty="0" smtClean="0"/>
          </a:p>
          <a:p>
            <a:pPr lvl="1">
              <a:spcAft>
                <a:spcPts val="600"/>
              </a:spcAft>
            </a:pPr>
            <a:r>
              <a:rPr lang="en-US" sz="2400" b="1" dirty="0" smtClean="0"/>
              <a:t>Avoidance can be related to fear and complex identification issues, behavioral health issues, with family members who have or died from an illness</a:t>
            </a:r>
          </a:p>
          <a:p>
            <a:pPr>
              <a:spcAft>
                <a:spcPts val="600"/>
              </a:spcAft>
            </a:pPr>
            <a:r>
              <a:rPr lang="en-US" sz="2400" dirty="0" smtClean="0"/>
              <a:t>Overutilization of care</a:t>
            </a:r>
          </a:p>
          <a:p>
            <a:pPr>
              <a:spcAft>
                <a:spcPts val="600"/>
              </a:spcAft>
            </a:pPr>
            <a:r>
              <a:rPr lang="en-US" sz="2400" dirty="0" smtClean="0"/>
              <a:t>Trauma reactions while receiving medical care</a:t>
            </a:r>
          </a:p>
        </p:txBody>
      </p:sp>
      <p:sp>
        <p:nvSpPr>
          <p:cNvPr id="4" name="Footer Placeholder 3"/>
          <p:cNvSpPr>
            <a:spLocks noGrp="1"/>
          </p:cNvSpPr>
          <p:nvPr>
            <p:ph type="ftr" sz="quarter" idx="11"/>
          </p:nvPr>
        </p:nvSpPr>
        <p:spPr/>
        <p:txBody>
          <a:bodyPr/>
          <a:lstStyle/>
          <a:p>
            <a:pPr>
              <a:defRPr/>
            </a:pPr>
            <a:r>
              <a:rPr lang="en-US" dirty="0" smtClean="0">
                <a:solidFill>
                  <a:srgbClr val="FFFFFF"/>
                </a:solidFill>
              </a:rPr>
              <a:t>Havig 2008; Weinreb 2010 </a:t>
            </a:r>
            <a:endParaRPr lang="en-US" dirty="0">
              <a:solidFill>
                <a:srgbClr val="FFFFFF"/>
              </a:solidFill>
            </a:endParaRPr>
          </a:p>
        </p:txBody>
      </p:sp>
    </p:spTree>
    <p:extLst>
      <p:ext uri="{BB962C8B-B14F-4D97-AF65-F5344CB8AC3E}">
        <p14:creationId xmlns:p14="http://schemas.microsoft.com/office/powerpoint/2010/main" val="406349314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Trauma-Specific Treatments</a:t>
            </a:r>
            <a:endParaRPr lang="en-US" sz="3200" dirty="0"/>
          </a:p>
        </p:txBody>
      </p:sp>
      <p:sp>
        <p:nvSpPr>
          <p:cNvPr id="3" name="Content Placeholder 2"/>
          <p:cNvSpPr>
            <a:spLocks noGrp="1"/>
          </p:cNvSpPr>
          <p:nvPr>
            <p:ph idx="1"/>
          </p:nvPr>
        </p:nvSpPr>
        <p:spPr>
          <a:xfrm>
            <a:off x="457200" y="1371600"/>
            <a:ext cx="8229600" cy="4724400"/>
          </a:xfrm>
        </p:spPr>
        <p:txBody>
          <a:bodyPr/>
          <a:lstStyle/>
          <a:p>
            <a:pPr lvl="1">
              <a:spcAft>
                <a:spcPts val="600"/>
              </a:spcAft>
              <a:buClr>
                <a:srgbClr val="E3E3FF"/>
              </a:buClr>
            </a:pPr>
            <a:r>
              <a:rPr lang="en-US" sz="2400" dirty="0" smtClean="0">
                <a:solidFill>
                  <a:srgbClr val="FFFFFF"/>
                </a:solidFill>
              </a:rPr>
              <a:t>Trauma </a:t>
            </a:r>
            <a:r>
              <a:rPr lang="en-US" sz="2400" dirty="0">
                <a:solidFill>
                  <a:srgbClr val="FFFFFF"/>
                </a:solidFill>
              </a:rPr>
              <a:t>focused </a:t>
            </a:r>
            <a:r>
              <a:rPr lang="en-US" sz="2400" dirty="0" smtClean="0">
                <a:solidFill>
                  <a:srgbClr val="FFFFFF"/>
                </a:solidFill>
              </a:rPr>
              <a:t>cognitive behavioral therapy (CBT)</a:t>
            </a:r>
          </a:p>
          <a:p>
            <a:pPr lvl="1">
              <a:spcAft>
                <a:spcPts val="600"/>
              </a:spcAft>
              <a:buClr>
                <a:srgbClr val="E3E3FF"/>
              </a:buClr>
            </a:pPr>
            <a:r>
              <a:rPr lang="en-US" sz="2400" dirty="0" smtClean="0">
                <a:solidFill>
                  <a:srgbClr val="FFFFFF"/>
                </a:solidFill>
              </a:rPr>
              <a:t>Dialectical Behavioral Therapy (DBT)</a:t>
            </a:r>
          </a:p>
          <a:p>
            <a:pPr lvl="1">
              <a:spcAft>
                <a:spcPts val="600"/>
              </a:spcAft>
              <a:buClr>
                <a:srgbClr val="E3E3FF"/>
              </a:buClr>
            </a:pPr>
            <a:r>
              <a:rPr lang="en-US" sz="2400" dirty="0" smtClean="0">
                <a:solidFill>
                  <a:srgbClr val="FFFFFF"/>
                </a:solidFill>
              </a:rPr>
              <a:t>Eye movement desensitization and reprocessing (EMDR)</a:t>
            </a:r>
          </a:p>
          <a:p>
            <a:pPr lvl="1">
              <a:spcAft>
                <a:spcPts val="600"/>
              </a:spcAft>
              <a:buClr>
                <a:srgbClr val="E3E3FF"/>
              </a:buClr>
            </a:pPr>
            <a:r>
              <a:rPr lang="en-US" sz="2400" dirty="0" smtClean="0">
                <a:solidFill>
                  <a:srgbClr val="FFFFFF"/>
                </a:solidFill>
              </a:rPr>
              <a:t>Prolonged Exposure</a:t>
            </a:r>
          </a:p>
          <a:p>
            <a:pPr lvl="1">
              <a:spcAft>
                <a:spcPts val="600"/>
              </a:spcAft>
            </a:pPr>
            <a:r>
              <a:rPr lang="en-US" sz="2400" dirty="0" smtClean="0"/>
              <a:t>Treatment </a:t>
            </a:r>
            <a:r>
              <a:rPr lang="en-US" sz="2400" dirty="0"/>
              <a:t>for historical </a:t>
            </a:r>
            <a:r>
              <a:rPr lang="en-US" sz="2400" dirty="0" smtClean="0"/>
              <a:t>trauma e.g. HTUG</a:t>
            </a:r>
          </a:p>
          <a:p>
            <a:pPr lvl="1">
              <a:spcAft>
                <a:spcPts val="600"/>
              </a:spcAft>
            </a:pPr>
            <a:r>
              <a:rPr lang="en-US" sz="2400" dirty="0" smtClean="0">
                <a:solidFill>
                  <a:srgbClr val="FFFFFF"/>
                </a:solidFill>
              </a:rPr>
              <a:t>Psychodynamic therapy</a:t>
            </a:r>
          </a:p>
          <a:p>
            <a:pPr lvl="1">
              <a:spcAft>
                <a:spcPts val="600"/>
              </a:spcAft>
            </a:pPr>
            <a:r>
              <a:rPr lang="en-US" sz="2400" dirty="0" smtClean="0">
                <a:solidFill>
                  <a:srgbClr val="FFFFFF"/>
                </a:solidFill>
              </a:rPr>
              <a:t>Pharmacotherapy</a:t>
            </a:r>
          </a:p>
          <a:p>
            <a:pPr lvl="1">
              <a:spcAft>
                <a:spcPts val="600"/>
              </a:spcAft>
            </a:pPr>
            <a:r>
              <a:rPr lang="en-US" sz="2400" dirty="0" smtClean="0">
                <a:solidFill>
                  <a:srgbClr val="FFFFFF"/>
                </a:solidFill>
              </a:rPr>
              <a:t>Traditional healing</a:t>
            </a:r>
            <a:endParaRPr lang="en-US" sz="2400" dirty="0">
              <a:solidFill>
                <a:srgbClr val="FFFFFF"/>
              </a:solidFill>
            </a:endParaRPr>
          </a:p>
          <a:p>
            <a:pPr lvl="2">
              <a:spcAft>
                <a:spcPts val="600"/>
              </a:spcAft>
              <a:buClr>
                <a:srgbClr val="E3E3FF"/>
              </a:buClr>
            </a:pPr>
            <a:endParaRPr lang="en-US" sz="1800" dirty="0">
              <a:solidFill>
                <a:srgbClr val="FFFFFF"/>
              </a:solidFill>
            </a:endParaRPr>
          </a:p>
          <a:p>
            <a:pPr>
              <a:spcAft>
                <a:spcPts val="600"/>
              </a:spcAft>
            </a:pPr>
            <a:endParaRPr lang="en-US" sz="2800" dirty="0"/>
          </a:p>
        </p:txBody>
      </p:sp>
      <p:sp>
        <p:nvSpPr>
          <p:cNvPr id="4" name="Footer Placeholder 3"/>
          <p:cNvSpPr>
            <a:spLocks noGrp="1"/>
          </p:cNvSpPr>
          <p:nvPr>
            <p:ph type="ftr" sz="quarter" idx="11"/>
          </p:nvPr>
        </p:nvSpPr>
        <p:spPr/>
        <p:txBody>
          <a:bodyPr/>
          <a:lstStyle/>
          <a:p>
            <a:pPr>
              <a:defRPr/>
            </a:pPr>
            <a:endParaRPr lang="en-US" dirty="0">
              <a:solidFill>
                <a:srgbClr val="FFFFFF"/>
              </a:solidFill>
            </a:endParaRPr>
          </a:p>
        </p:txBody>
      </p:sp>
    </p:spTree>
    <p:extLst>
      <p:ext uri="{BB962C8B-B14F-4D97-AF65-F5344CB8AC3E}">
        <p14:creationId xmlns:p14="http://schemas.microsoft.com/office/powerpoint/2010/main" val="352599173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sz="3200" dirty="0" smtClean="0"/>
              <a:t>Trauma-Specific Treatments-continued</a:t>
            </a:r>
            <a:endParaRPr lang="en-US" sz="3200" dirty="0"/>
          </a:p>
        </p:txBody>
      </p:sp>
      <p:sp>
        <p:nvSpPr>
          <p:cNvPr id="3" name="Content Placeholder 2"/>
          <p:cNvSpPr>
            <a:spLocks noGrp="1"/>
          </p:cNvSpPr>
          <p:nvPr>
            <p:ph idx="1"/>
          </p:nvPr>
        </p:nvSpPr>
        <p:spPr>
          <a:xfrm>
            <a:off x="457200" y="1371600"/>
            <a:ext cx="8229600" cy="4724400"/>
          </a:xfrm>
        </p:spPr>
        <p:txBody>
          <a:bodyPr/>
          <a:lstStyle/>
          <a:p>
            <a:pPr lvl="1">
              <a:spcAft>
                <a:spcPts val="600"/>
              </a:spcAft>
            </a:pPr>
            <a:r>
              <a:rPr lang="en-US" sz="2400" dirty="0">
                <a:solidFill>
                  <a:srgbClr val="FFFFFF"/>
                </a:solidFill>
              </a:rPr>
              <a:t>Body therapies “sensorimotor”</a:t>
            </a:r>
          </a:p>
          <a:p>
            <a:pPr lvl="2">
              <a:spcAft>
                <a:spcPts val="600"/>
              </a:spcAft>
              <a:buClr>
                <a:srgbClr val="E3E3FF"/>
              </a:buClr>
            </a:pPr>
            <a:r>
              <a:rPr lang="en-US" sz="2000" dirty="0">
                <a:solidFill>
                  <a:srgbClr val="FFFFFF"/>
                </a:solidFill>
              </a:rPr>
              <a:t>Breathing techniques</a:t>
            </a:r>
          </a:p>
          <a:p>
            <a:pPr lvl="2">
              <a:spcAft>
                <a:spcPts val="600"/>
              </a:spcAft>
              <a:buClr>
                <a:srgbClr val="E3E3FF"/>
              </a:buClr>
            </a:pPr>
            <a:r>
              <a:rPr lang="en-US" sz="2000" dirty="0">
                <a:solidFill>
                  <a:srgbClr val="FFFFFF"/>
                </a:solidFill>
              </a:rPr>
              <a:t>Acupuncture</a:t>
            </a:r>
          </a:p>
          <a:p>
            <a:pPr lvl="2">
              <a:spcAft>
                <a:spcPts val="600"/>
              </a:spcAft>
              <a:buClr>
                <a:srgbClr val="E3E3FF"/>
              </a:buClr>
            </a:pPr>
            <a:r>
              <a:rPr lang="en-US" sz="2000" dirty="0">
                <a:solidFill>
                  <a:srgbClr val="FFFFFF"/>
                </a:solidFill>
              </a:rPr>
              <a:t>Exercise</a:t>
            </a:r>
          </a:p>
          <a:p>
            <a:pPr lvl="2">
              <a:spcAft>
                <a:spcPts val="600"/>
              </a:spcAft>
              <a:buClr>
                <a:srgbClr val="E3E3FF"/>
              </a:buClr>
            </a:pPr>
            <a:r>
              <a:rPr lang="en-US" sz="2000" dirty="0">
                <a:solidFill>
                  <a:srgbClr val="FFFFFF"/>
                </a:solidFill>
              </a:rPr>
              <a:t>Rhythmic activities- drumming, dancing</a:t>
            </a:r>
          </a:p>
          <a:p>
            <a:pPr lvl="2">
              <a:spcAft>
                <a:spcPts val="600"/>
              </a:spcAft>
              <a:buClr>
                <a:srgbClr val="E3E3FF"/>
              </a:buClr>
            </a:pPr>
            <a:r>
              <a:rPr lang="en-US" sz="2000" dirty="0">
                <a:solidFill>
                  <a:srgbClr val="FFFFFF"/>
                </a:solidFill>
              </a:rPr>
              <a:t>Mindfulness meditation</a:t>
            </a:r>
          </a:p>
          <a:p>
            <a:pPr lvl="2">
              <a:spcAft>
                <a:spcPts val="600"/>
              </a:spcAft>
              <a:buClr>
                <a:srgbClr val="E3E3FF"/>
              </a:buClr>
            </a:pPr>
            <a:r>
              <a:rPr lang="en-US" sz="2000" dirty="0" smtClean="0">
                <a:solidFill>
                  <a:srgbClr val="FFFFFF"/>
                </a:solidFill>
              </a:rPr>
              <a:t>Massage</a:t>
            </a:r>
          </a:p>
          <a:p>
            <a:pPr lvl="2">
              <a:spcAft>
                <a:spcPts val="600"/>
              </a:spcAft>
              <a:buClr>
                <a:srgbClr val="E3E3FF"/>
              </a:buClr>
            </a:pPr>
            <a:r>
              <a:rPr lang="en-US" sz="2000" dirty="0" smtClean="0">
                <a:solidFill>
                  <a:srgbClr val="FFFFFF"/>
                </a:solidFill>
              </a:rPr>
              <a:t>Neurosequential model of therapeutics</a:t>
            </a:r>
          </a:p>
          <a:p>
            <a:pPr lvl="2">
              <a:spcAft>
                <a:spcPts val="600"/>
              </a:spcAft>
              <a:buClr>
                <a:srgbClr val="E3E3FF"/>
              </a:buClr>
            </a:pPr>
            <a:r>
              <a:rPr lang="en-US" sz="2000" dirty="0" smtClean="0">
                <a:solidFill>
                  <a:srgbClr val="FFFFFF"/>
                </a:solidFill>
              </a:rPr>
              <a:t>Hakomi therapy</a:t>
            </a:r>
          </a:p>
          <a:p>
            <a:pPr lvl="2">
              <a:spcAft>
                <a:spcPts val="600"/>
              </a:spcAft>
              <a:buClr>
                <a:srgbClr val="E3E3FF"/>
              </a:buClr>
            </a:pPr>
            <a:r>
              <a:rPr lang="en-US" sz="2000" dirty="0" smtClean="0">
                <a:solidFill>
                  <a:srgbClr val="FFFFFF"/>
                </a:solidFill>
              </a:rPr>
              <a:t>Equine therapy</a:t>
            </a:r>
            <a:endParaRPr lang="en-US" sz="2000" dirty="0">
              <a:solidFill>
                <a:srgbClr val="FFFFFF"/>
              </a:solidFill>
            </a:endParaRPr>
          </a:p>
          <a:p>
            <a:pPr>
              <a:spcAft>
                <a:spcPts val="600"/>
              </a:spcAft>
            </a:pPr>
            <a:endParaRPr lang="en-US" sz="3600" dirty="0"/>
          </a:p>
        </p:txBody>
      </p:sp>
      <p:sp>
        <p:nvSpPr>
          <p:cNvPr id="4" name="Footer Placeholder 3"/>
          <p:cNvSpPr>
            <a:spLocks noGrp="1"/>
          </p:cNvSpPr>
          <p:nvPr>
            <p:ph type="ftr" sz="quarter" idx="11"/>
          </p:nvPr>
        </p:nvSpPr>
        <p:spPr>
          <a:xfrm>
            <a:off x="3124200" y="6248400"/>
            <a:ext cx="3276600" cy="457200"/>
          </a:xfrm>
        </p:spPr>
        <p:txBody>
          <a:bodyPr/>
          <a:lstStyle/>
          <a:p>
            <a:pPr>
              <a:defRPr/>
            </a:pPr>
            <a:endParaRPr lang="en-US" dirty="0">
              <a:solidFill>
                <a:srgbClr val="FFFFFF"/>
              </a:solidFill>
            </a:endParaRPr>
          </a:p>
        </p:txBody>
      </p:sp>
    </p:spTree>
    <p:extLst>
      <p:ext uri="{BB962C8B-B14F-4D97-AF65-F5344CB8AC3E}">
        <p14:creationId xmlns:p14="http://schemas.microsoft.com/office/powerpoint/2010/main" val="236896596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971800" y="6400800"/>
            <a:ext cx="2895600" cy="457200"/>
          </a:xfrm>
        </p:spPr>
        <p:txBody>
          <a:bodyPr/>
          <a:lstStyle/>
          <a:p>
            <a:pPr>
              <a:defRPr/>
            </a:pPr>
            <a:r>
              <a:rPr lang="en-US" dirty="0" smtClean="0">
                <a:solidFill>
                  <a:srgbClr val="FFFFFF"/>
                </a:solidFill>
              </a:rPr>
              <a:t>Tunkasila Tatanka Iyotake, Mother Her Holy Door, Daughter, and Grandchild </a:t>
            </a:r>
            <a:endParaRPr lang="en-US" dirty="0">
              <a:solidFill>
                <a:srgbClr val="FFFFFF"/>
              </a:solidFill>
            </a:endParaRPr>
          </a:p>
        </p:txBody>
      </p:sp>
      <p:sp>
        <p:nvSpPr>
          <p:cNvPr id="123906" name="Rectangle 2"/>
          <p:cNvSpPr>
            <a:spLocks noGrp="1" noChangeArrowheads="1"/>
          </p:cNvSpPr>
          <p:nvPr>
            <p:ph type="title"/>
          </p:nvPr>
        </p:nvSpPr>
        <p:spPr>
          <a:xfrm>
            <a:off x="457200" y="-1"/>
            <a:ext cx="8229600" cy="1803785"/>
          </a:xfrm>
        </p:spPr>
        <p:txBody>
          <a:bodyPr/>
          <a:lstStyle/>
          <a:p>
            <a:pPr eaLnBrk="1" hangingPunct="1">
              <a:defRPr/>
            </a:pPr>
            <a:r>
              <a:rPr lang="en-US" sz="3200" dirty="0" smtClean="0"/>
              <a:t>Historical Trauma: Implications for Trauma Informed Care and Healing </a:t>
            </a:r>
          </a:p>
        </p:txBody>
      </p:sp>
      <p:pic>
        <p:nvPicPr>
          <p:cNvPr id="31749" name="Picture 3" descr="Tunkasila Tatanka Iyotake, Mother Her Holy Door, Daughter, and Grandchild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752600"/>
            <a:ext cx="54864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618118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dirty="0"/>
              <a:t>© Maria Yellow Horse Brave Heart, PhD</a:t>
            </a:r>
          </a:p>
        </p:txBody>
      </p:sp>
      <p:sp>
        <p:nvSpPr>
          <p:cNvPr id="269314" name="Rectangle 2"/>
          <p:cNvSpPr>
            <a:spLocks noGrp="1" noChangeArrowheads="1"/>
          </p:cNvSpPr>
          <p:nvPr>
            <p:ph type="title"/>
          </p:nvPr>
        </p:nvSpPr>
        <p:spPr>
          <a:xfrm>
            <a:off x="457200" y="228600"/>
            <a:ext cx="8229600" cy="1066800"/>
          </a:xfrm>
        </p:spPr>
        <p:txBody>
          <a:bodyPr/>
          <a:lstStyle/>
          <a:p>
            <a:pPr eaLnBrk="1" hangingPunct="1">
              <a:defRPr/>
            </a:pPr>
            <a:r>
              <a:rPr lang="en-US" sz="2800" dirty="0" smtClean="0"/>
              <a:t>Example of Traditional Cultural  Perspectives on Collective Trauma and Grief</a:t>
            </a:r>
            <a:endParaRPr lang="en-US" sz="4000" dirty="0" smtClean="0"/>
          </a:p>
        </p:txBody>
      </p:sp>
      <p:sp>
        <p:nvSpPr>
          <p:cNvPr id="4100" name="Rectangle 3"/>
          <p:cNvSpPr>
            <a:spLocks noGrp="1" noChangeArrowheads="1"/>
          </p:cNvSpPr>
          <p:nvPr>
            <p:ph type="body" idx="1"/>
          </p:nvPr>
        </p:nvSpPr>
        <p:spPr>
          <a:xfrm>
            <a:off x="457200" y="1295400"/>
            <a:ext cx="8229600" cy="4800600"/>
          </a:xfrm>
        </p:spPr>
        <p:txBody>
          <a:bodyPr/>
          <a:lstStyle/>
          <a:p>
            <a:pPr eaLnBrk="1" hangingPunct="1">
              <a:lnSpc>
                <a:spcPct val="80000"/>
              </a:lnSpc>
              <a:buFontTx/>
              <a:buNone/>
            </a:pPr>
            <a:r>
              <a:rPr lang="en-US" sz="2800" i="1" dirty="0" smtClean="0"/>
              <a:t>	</a:t>
            </a:r>
            <a:r>
              <a:rPr lang="en-US" sz="2400" i="1" dirty="0" smtClean="0"/>
              <a:t>It is our way to mourn for one year when one of our relations enters the Spirit World...tradition is not to be happy, not to sing and dance and enjoy life’s beauty during mourning time….to suffer with the remembering of our lost one…. And for one hundred years we as a people have mourned our great </a:t>
            </a:r>
            <a:r>
              <a:rPr lang="en-US" sz="2400" i="1" dirty="0"/>
              <a:t>leader… blackness has been around us for a hundred years. During this time the heartbeat of our people has been weak, and our life style has deteriorated to a devastating degree. Our people now suffer from the highest rates of unemployment, poverty, alcoholism, and suicide in the country</a:t>
            </a:r>
            <a:r>
              <a:rPr lang="en-US" sz="2400" i="1" dirty="0" smtClean="0"/>
              <a:t>.* </a:t>
            </a:r>
          </a:p>
          <a:p>
            <a:pPr eaLnBrk="1" hangingPunct="1">
              <a:lnSpc>
                <a:spcPct val="80000"/>
              </a:lnSpc>
              <a:buNone/>
            </a:pPr>
            <a:r>
              <a:rPr lang="en-US" sz="1400" i="1" dirty="0" smtClean="0"/>
              <a:t>	</a:t>
            </a:r>
          </a:p>
          <a:p>
            <a:pPr eaLnBrk="1" hangingPunct="1">
              <a:lnSpc>
                <a:spcPct val="80000"/>
              </a:lnSpc>
              <a:buNone/>
            </a:pPr>
            <a:endParaRPr lang="en-US" sz="1400" i="1" dirty="0"/>
          </a:p>
          <a:p>
            <a:pPr eaLnBrk="1" hangingPunct="1">
              <a:lnSpc>
                <a:spcPct val="80000"/>
              </a:lnSpc>
              <a:buNone/>
            </a:pPr>
            <a:r>
              <a:rPr lang="en-US" sz="1400" i="1" dirty="0" smtClean="0"/>
              <a:t>	*From a booklet for the Sitting Bull and Bigfoot Memorial Ride; Traditional </a:t>
            </a:r>
            <a:r>
              <a:rPr lang="en-US" sz="1400" i="1" dirty="0"/>
              <a:t>Hunkpapa Lakota Elders Council (Blackcloud, 1990)</a:t>
            </a:r>
          </a:p>
          <a:p>
            <a:pPr eaLnBrk="1" hangingPunct="1">
              <a:lnSpc>
                <a:spcPct val="80000"/>
              </a:lnSpc>
              <a:buFontTx/>
              <a:buNone/>
            </a:pPr>
            <a:endParaRPr lang="en-US" sz="1400" i="1" dirty="0" smtClean="0"/>
          </a:p>
        </p:txBody>
      </p:sp>
    </p:spTree>
    <p:extLst>
      <p:ext uri="{BB962C8B-B14F-4D97-AF65-F5344CB8AC3E}">
        <p14:creationId xmlns:p14="http://schemas.microsoft.com/office/powerpoint/2010/main" val="231360211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dirty="0"/>
              <a:t>© Maria Yellow Horse Brave Heart, PhD</a:t>
            </a:r>
          </a:p>
        </p:txBody>
      </p:sp>
      <p:sp>
        <p:nvSpPr>
          <p:cNvPr id="364546" name="Rectangle 2"/>
          <p:cNvSpPr>
            <a:spLocks noGrp="1" noChangeArrowheads="1"/>
          </p:cNvSpPr>
          <p:nvPr>
            <p:ph type="title"/>
          </p:nvPr>
        </p:nvSpPr>
        <p:spPr/>
        <p:txBody>
          <a:bodyPr/>
          <a:lstStyle/>
          <a:p>
            <a:pPr eaLnBrk="1" hangingPunct="1">
              <a:defRPr/>
            </a:pPr>
            <a:r>
              <a:rPr lang="en-US" sz="3600" dirty="0" smtClean="0"/>
              <a:t>Intergenerational Parental Trauma</a:t>
            </a:r>
          </a:p>
        </p:txBody>
      </p:sp>
      <p:sp>
        <p:nvSpPr>
          <p:cNvPr id="6148" name="Rectangle 3"/>
          <p:cNvSpPr>
            <a:spLocks noGrp="1" noChangeArrowheads="1"/>
          </p:cNvSpPr>
          <p:nvPr>
            <p:ph type="body" idx="1"/>
          </p:nvPr>
        </p:nvSpPr>
        <p:spPr>
          <a:xfrm>
            <a:off x="685800" y="1543652"/>
            <a:ext cx="7772400" cy="4495800"/>
          </a:xfrm>
        </p:spPr>
        <p:txBody>
          <a:bodyPr/>
          <a:lstStyle/>
          <a:p>
            <a:pPr eaLnBrk="1" hangingPunct="1">
              <a:spcAft>
                <a:spcPts val="600"/>
              </a:spcAft>
              <a:buFontTx/>
              <a:buNone/>
            </a:pPr>
            <a:r>
              <a:rPr lang="en-US" sz="2000" i="1" dirty="0" smtClean="0"/>
              <a:t>	I never bonded with any parental figures in my home. At seven years old, I could be gone for days at a time and no one would look for me….I’ve never been to a boarding school....all of the abuse we’ve talked about happened in my home. If it had happened by strangers, it wouldn’t have been so bad- the sexual abuse, the neglect. Then, I could blame it all on another race….And, yes, they [my parents] went to boarding school.</a:t>
            </a:r>
            <a:endParaRPr lang="en-US" sz="2000" dirty="0" smtClean="0"/>
          </a:p>
          <a:p>
            <a:pPr algn="r" eaLnBrk="1" hangingPunct="1">
              <a:spcAft>
                <a:spcPts val="600"/>
              </a:spcAft>
              <a:buFontTx/>
              <a:buNone/>
            </a:pPr>
            <a:r>
              <a:rPr lang="en-US" sz="2000" dirty="0" smtClean="0"/>
              <a:t>				</a:t>
            </a:r>
            <a:r>
              <a:rPr lang="en-US" sz="1400" dirty="0" smtClean="0"/>
              <a:t>A Lakota Parent in Recovery</a:t>
            </a:r>
          </a:p>
          <a:p>
            <a:pPr algn="r" eaLnBrk="1" hangingPunct="1">
              <a:spcAft>
                <a:spcPts val="600"/>
              </a:spcAft>
              <a:buFontTx/>
              <a:buNone/>
            </a:pPr>
            <a:r>
              <a:rPr lang="en-US" sz="1400" dirty="0" smtClean="0"/>
              <a:t>				(Brave Heart, 2000, pp. 254-255)</a:t>
            </a:r>
          </a:p>
          <a:p>
            <a:pPr eaLnBrk="1" hangingPunct="1">
              <a:spcAft>
                <a:spcPts val="600"/>
              </a:spcAft>
            </a:pPr>
            <a:endParaRPr lang="en-US" sz="1600" dirty="0" smtClean="0"/>
          </a:p>
        </p:txBody>
      </p:sp>
    </p:spTree>
    <p:extLst>
      <p:ext uri="{BB962C8B-B14F-4D97-AF65-F5344CB8AC3E}">
        <p14:creationId xmlns:p14="http://schemas.microsoft.com/office/powerpoint/2010/main" val="340596493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dirty="0"/>
              <a:t>© Maria Yellow Horse Brave Heart, PhD</a:t>
            </a:r>
          </a:p>
        </p:txBody>
      </p:sp>
      <p:sp>
        <p:nvSpPr>
          <p:cNvPr id="450562" name="Rectangle 2"/>
          <p:cNvSpPr>
            <a:spLocks noGrp="1" noChangeArrowheads="1"/>
          </p:cNvSpPr>
          <p:nvPr>
            <p:ph type="title"/>
          </p:nvPr>
        </p:nvSpPr>
        <p:spPr>
          <a:xfrm>
            <a:off x="457200" y="228600"/>
            <a:ext cx="8229600" cy="914400"/>
          </a:xfrm>
        </p:spPr>
        <p:txBody>
          <a:bodyPr/>
          <a:lstStyle/>
          <a:p>
            <a:pPr eaLnBrk="1" hangingPunct="1">
              <a:defRPr/>
            </a:pPr>
            <a:r>
              <a:rPr lang="en-US" sz="2400" dirty="0" smtClean="0"/>
              <a:t>Ongoing Cumulative Losses and Trauma Exposure </a:t>
            </a:r>
          </a:p>
        </p:txBody>
      </p:sp>
      <p:sp>
        <p:nvSpPr>
          <p:cNvPr id="7172" name="Rectangle 3"/>
          <p:cNvSpPr>
            <a:spLocks noGrp="1" noChangeArrowheads="1"/>
          </p:cNvSpPr>
          <p:nvPr>
            <p:ph type="body" idx="1"/>
          </p:nvPr>
        </p:nvSpPr>
        <p:spPr>
          <a:xfrm>
            <a:off x="457200" y="1295400"/>
            <a:ext cx="8229600" cy="4800600"/>
          </a:xfrm>
        </p:spPr>
        <p:txBody>
          <a:bodyPr/>
          <a:lstStyle/>
          <a:p>
            <a:pPr eaLnBrk="1" hangingPunct="1">
              <a:lnSpc>
                <a:spcPct val="90000"/>
              </a:lnSpc>
            </a:pPr>
            <a:r>
              <a:rPr lang="en-US" sz="2400" dirty="0"/>
              <a:t>Intergenerational </a:t>
            </a:r>
            <a:r>
              <a:rPr lang="en-US" sz="2400" dirty="0" smtClean="0"/>
              <a:t>parental </a:t>
            </a:r>
            <a:r>
              <a:rPr lang="en-US" sz="2400" dirty="0"/>
              <a:t>t</a:t>
            </a:r>
            <a:r>
              <a:rPr lang="en-US" sz="2400" dirty="0" smtClean="0"/>
              <a:t>rauma</a:t>
            </a:r>
            <a:r>
              <a:rPr lang="en-US" sz="2400" i="1" dirty="0" smtClean="0"/>
              <a:t> </a:t>
            </a:r>
            <a:r>
              <a:rPr lang="en-US" sz="2400" dirty="0" smtClean="0"/>
              <a:t>traced back to legacy of negative boarding school experiences</a:t>
            </a:r>
          </a:p>
          <a:p>
            <a:pPr eaLnBrk="1" hangingPunct="1">
              <a:lnSpc>
                <a:spcPct val="90000"/>
              </a:lnSpc>
            </a:pPr>
            <a:r>
              <a:rPr lang="en-US" sz="2400" dirty="0" smtClean="0"/>
              <a:t>Constant trauma exposure related to deaths from alcohol-related incidents, suicides, heart disease, diabetes, cancer, etc., and constant state of mourning</a:t>
            </a:r>
          </a:p>
          <a:p>
            <a:pPr eaLnBrk="1" hangingPunct="1">
              <a:lnSpc>
                <a:spcPct val="90000"/>
              </a:lnSpc>
            </a:pPr>
            <a:r>
              <a:rPr lang="en-US" sz="2400" dirty="0" smtClean="0"/>
              <a:t>Surviving </a:t>
            </a:r>
            <a:r>
              <a:rPr lang="en-US" sz="2400" dirty="0"/>
              <a:t>family members include individuals who are descendants of </a:t>
            </a:r>
            <a:r>
              <a:rPr lang="en-US" sz="2400" dirty="0" smtClean="0"/>
              <a:t>massive tribal trauma (e.g. massacres, abusive and traumatic </a:t>
            </a:r>
            <a:r>
              <a:rPr lang="en-US" sz="2400" dirty="0"/>
              <a:t>boarding </a:t>
            </a:r>
            <a:r>
              <a:rPr lang="en-US" sz="2400" dirty="0" smtClean="0"/>
              <a:t>school placement) </a:t>
            </a:r>
            <a:endParaRPr lang="en-US" sz="2400" dirty="0"/>
          </a:p>
          <a:p>
            <a:pPr eaLnBrk="1" hangingPunct="1">
              <a:lnSpc>
                <a:spcPct val="90000"/>
              </a:lnSpc>
            </a:pPr>
            <a:r>
              <a:rPr lang="en-US" sz="2400" dirty="0" smtClean="0"/>
              <a:t>Cumulative trauma exposure – current and lifespan trauma superimposed on collective massive </a:t>
            </a:r>
          </a:p>
          <a:p>
            <a:pPr eaLnBrk="1" hangingPunct="1">
              <a:lnSpc>
                <a:spcPct val="90000"/>
              </a:lnSpc>
            </a:pPr>
            <a:r>
              <a:rPr lang="en-US" sz="2400" dirty="0" smtClean="0"/>
              <a:t>American Indians have the highest military enlistment rate than any other racial or ethnic group – extends traumatic exposure</a:t>
            </a:r>
          </a:p>
        </p:txBody>
      </p:sp>
    </p:spTree>
    <p:extLst>
      <p:ext uri="{BB962C8B-B14F-4D97-AF65-F5344CB8AC3E}">
        <p14:creationId xmlns:p14="http://schemas.microsoft.com/office/powerpoint/2010/main" val="204121508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dirty="0"/>
              <a:t>© Maria Yellow Horse Brave Heart, PhD</a:t>
            </a:r>
          </a:p>
        </p:txBody>
      </p:sp>
      <p:sp>
        <p:nvSpPr>
          <p:cNvPr id="449538" name="Rectangle 2"/>
          <p:cNvSpPr>
            <a:spLocks noGrp="1" noChangeArrowheads="1"/>
          </p:cNvSpPr>
          <p:nvPr>
            <p:ph type="title"/>
          </p:nvPr>
        </p:nvSpPr>
        <p:spPr>
          <a:xfrm>
            <a:off x="457200" y="36513"/>
            <a:ext cx="8229600" cy="801687"/>
          </a:xfrm>
        </p:spPr>
        <p:txBody>
          <a:bodyPr/>
          <a:lstStyle/>
          <a:p>
            <a:pPr eaLnBrk="1" hangingPunct="1">
              <a:defRPr/>
            </a:pPr>
            <a:r>
              <a:rPr lang="en-US" sz="2800" dirty="0" smtClean="0"/>
              <a:t>Definitions</a:t>
            </a:r>
          </a:p>
        </p:txBody>
      </p:sp>
      <p:sp>
        <p:nvSpPr>
          <p:cNvPr id="8196" name="Rectangle 3"/>
          <p:cNvSpPr>
            <a:spLocks noGrp="1" noChangeArrowheads="1"/>
          </p:cNvSpPr>
          <p:nvPr>
            <p:ph type="body" idx="1"/>
          </p:nvPr>
        </p:nvSpPr>
        <p:spPr>
          <a:xfrm>
            <a:off x="457200" y="762000"/>
            <a:ext cx="8229600" cy="5105400"/>
          </a:xfrm>
        </p:spPr>
        <p:txBody>
          <a:bodyPr/>
          <a:lstStyle/>
          <a:p>
            <a:pPr eaLnBrk="1" hangingPunct="1"/>
            <a:r>
              <a:rPr lang="en-US" sz="2400" b="1" i="1" dirty="0" smtClean="0"/>
              <a:t>Trauma</a:t>
            </a:r>
            <a:r>
              <a:rPr lang="en-US" sz="2400" dirty="0" smtClean="0"/>
              <a:t> </a:t>
            </a:r>
            <a:r>
              <a:rPr lang="en-US" sz="2400" dirty="0"/>
              <a:t>results from </a:t>
            </a:r>
            <a:r>
              <a:rPr lang="en-US" sz="2400" dirty="0" smtClean="0"/>
              <a:t>event/circumstances experienced as </a:t>
            </a:r>
            <a:r>
              <a:rPr lang="en-US" sz="2400" dirty="0"/>
              <a:t>physically or emotionally harmful or </a:t>
            </a:r>
            <a:r>
              <a:rPr lang="en-US" sz="2400" dirty="0" smtClean="0"/>
              <a:t>threatening with lasting </a:t>
            </a:r>
            <a:r>
              <a:rPr lang="en-US" sz="2400" dirty="0"/>
              <a:t>adverse effects on the individual’s functioning and physical, social, emotional, or spiritual </a:t>
            </a:r>
            <a:r>
              <a:rPr lang="en-US" sz="2400" dirty="0" smtClean="0"/>
              <a:t>well-being*</a:t>
            </a:r>
          </a:p>
          <a:p>
            <a:pPr eaLnBrk="1" hangingPunct="1"/>
            <a:r>
              <a:rPr lang="en-US" sz="2400" b="1" i="1" dirty="0" smtClean="0"/>
              <a:t>Historical </a:t>
            </a:r>
            <a:r>
              <a:rPr lang="en-US" sz="2400" b="1" i="1" dirty="0"/>
              <a:t>trauma</a:t>
            </a:r>
            <a:r>
              <a:rPr lang="en-US" sz="2400" dirty="0"/>
              <a:t> - Cumulative emotional and psychological wounding from massive group trauma across generations, including lifespan</a:t>
            </a:r>
          </a:p>
          <a:p>
            <a:pPr eaLnBrk="1" hangingPunct="1"/>
            <a:r>
              <a:rPr lang="en-US" sz="2400" b="1" i="1" dirty="0"/>
              <a:t>Historical trauma response</a:t>
            </a:r>
            <a:r>
              <a:rPr lang="en-US" sz="2400" dirty="0"/>
              <a:t> (HTR) is a constellation of features in reaction to massive group trauma, includes </a:t>
            </a:r>
            <a:r>
              <a:rPr lang="en-US" sz="2400" b="1" i="1" dirty="0"/>
              <a:t>h</a:t>
            </a:r>
            <a:r>
              <a:rPr lang="en-US" altLang="en-US" sz="2400" b="1" i="1" dirty="0"/>
              <a:t>istorical unresolved grief</a:t>
            </a:r>
            <a:r>
              <a:rPr lang="en-US" altLang="en-US" sz="2400" dirty="0"/>
              <a:t> </a:t>
            </a:r>
            <a:r>
              <a:rPr lang="en-US" sz="2400" dirty="0"/>
              <a:t> (similar to </a:t>
            </a:r>
            <a:r>
              <a:rPr lang="en-US" sz="2400" dirty="0" smtClean="0"/>
              <a:t> other massively traumatized groups (Brave </a:t>
            </a:r>
            <a:r>
              <a:rPr lang="en-US" sz="2400" dirty="0"/>
              <a:t>Heart, 1998, 1999,</a:t>
            </a:r>
            <a:r>
              <a:rPr lang="en-US" sz="2400" dirty="0" smtClean="0"/>
              <a:t> 2000)</a:t>
            </a:r>
          </a:p>
          <a:p>
            <a:pPr marL="0" indent="0" eaLnBrk="1" hangingPunct="1">
              <a:buNone/>
            </a:pPr>
            <a:endParaRPr lang="en-US" sz="1400" dirty="0" smtClean="0"/>
          </a:p>
          <a:p>
            <a:pPr marL="0" indent="0" eaLnBrk="1" hangingPunct="1">
              <a:buNone/>
            </a:pPr>
            <a:r>
              <a:rPr lang="en-US" sz="1400" dirty="0" smtClean="0"/>
              <a:t>* </a:t>
            </a:r>
            <a:r>
              <a:rPr lang="en-US" sz="1400" dirty="0"/>
              <a:t>(Substance Abuse and Mental Health Services Administration. Trauma-Informed Care in Behavioral Health Services. Treatment Improvement Protocol (TIP) Series 57. HHS Publication No. (SMA) 13-4801)</a:t>
            </a:r>
            <a:endParaRPr lang="en-US" sz="1400" dirty="0" smtClean="0"/>
          </a:p>
          <a:p>
            <a:pPr eaLnBrk="1" hangingPunct="1"/>
            <a:endParaRPr lang="en-US" sz="2800" dirty="0"/>
          </a:p>
          <a:p>
            <a:pPr marL="0" indent="0" eaLnBrk="1" hangingPunct="1">
              <a:buNone/>
            </a:pPr>
            <a:endParaRPr lang="en-US" sz="2800" dirty="0" smtClean="0"/>
          </a:p>
        </p:txBody>
      </p:sp>
    </p:spTree>
    <p:extLst>
      <p:ext uri="{BB962C8B-B14F-4D97-AF65-F5344CB8AC3E}">
        <p14:creationId xmlns:p14="http://schemas.microsoft.com/office/powerpoint/2010/main" val="28908991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2590800"/>
            <a:ext cx="7772400" cy="3178175"/>
          </a:xfrm>
        </p:spPr>
        <p:txBody>
          <a:bodyPr/>
          <a:lstStyle/>
          <a:p>
            <a:r>
              <a:rPr lang="en-US" dirty="0" smtClean="0"/>
              <a:t>Trauma informed care</a:t>
            </a:r>
            <a:endParaRPr lang="en-US" dirty="0"/>
          </a:p>
        </p:txBody>
      </p:sp>
      <p:sp>
        <p:nvSpPr>
          <p:cNvPr id="4" name="Footer Placeholder 3"/>
          <p:cNvSpPr>
            <a:spLocks noGrp="1"/>
          </p:cNvSpPr>
          <p:nvPr>
            <p:ph type="ftr" sz="quarter" idx="11"/>
          </p:nvPr>
        </p:nvSpPr>
        <p:spPr/>
        <p:txBody>
          <a:bodyPr/>
          <a:lstStyle/>
          <a:p>
            <a:pPr>
              <a:defRPr/>
            </a:pPr>
            <a:endParaRPr lang="en-US" dirty="0">
              <a:solidFill>
                <a:srgbClr val="FFFFFF"/>
              </a:solidFill>
            </a:endParaRPr>
          </a:p>
        </p:txBody>
      </p:sp>
    </p:spTree>
    <p:extLst>
      <p:ext uri="{BB962C8B-B14F-4D97-AF65-F5344CB8AC3E}">
        <p14:creationId xmlns:p14="http://schemas.microsoft.com/office/powerpoint/2010/main" val="279531922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US" sz="2800" dirty="0" smtClean="0"/>
              <a:t>Historical Trauma, Genocide and Survival: </a:t>
            </a:r>
            <a:br>
              <a:rPr lang="en-US" sz="2800" dirty="0" smtClean="0"/>
            </a:br>
            <a:r>
              <a:rPr lang="en-US" sz="2800" i="1" dirty="0" smtClean="0"/>
              <a:t>the Elephant in the Room</a:t>
            </a:r>
            <a:endParaRPr lang="en-US" sz="2800" i="1" dirty="0"/>
          </a:p>
        </p:txBody>
      </p:sp>
      <p:sp>
        <p:nvSpPr>
          <p:cNvPr id="3" name="Content Placeholder 2"/>
          <p:cNvSpPr>
            <a:spLocks noGrp="1"/>
          </p:cNvSpPr>
          <p:nvPr>
            <p:ph idx="1"/>
          </p:nvPr>
        </p:nvSpPr>
        <p:spPr>
          <a:xfrm>
            <a:off x="609600" y="1219200"/>
            <a:ext cx="8001000" cy="4876800"/>
          </a:xfrm>
        </p:spPr>
        <p:txBody>
          <a:bodyPr/>
          <a:lstStyle/>
          <a:p>
            <a:pPr eaLnBrk="1" hangingPunct="1">
              <a:spcAft>
                <a:spcPts val="600"/>
              </a:spcAft>
            </a:pPr>
            <a:r>
              <a:rPr lang="en-US" sz="2000" b="1" dirty="0" smtClean="0">
                <a:solidFill>
                  <a:srgbClr val="FF0000"/>
                </a:solidFill>
              </a:rPr>
              <a:t>Congressional </a:t>
            </a:r>
            <a:r>
              <a:rPr lang="en-US" sz="2000" b="1" dirty="0">
                <a:solidFill>
                  <a:srgbClr val="FF0000"/>
                </a:solidFill>
              </a:rPr>
              <a:t>genocidal policy</a:t>
            </a:r>
            <a:r>
              <a:rPr lang="en-US" sz="2000" b="1" dirty="0"/>
              <a:t>: </a:t>
            </a:r>
            <a:r>
              <a:rPr lang="en-US" sz="2000" i="1" dirty="0"/>
              <a:t>no further recognition of their rights to the land over which they </a:t>
            </a:r>
            <a:r>
              <a:rPr lang="en-US" sz="2000" i="1" dirty="0" smtClean="0"/>
              <a:t>roam</a:t>
            </a:r>
            <a:r>
              <a:rPr lang="en-US" sz="2000" i="1" dirty="0"/>
              <a:t>.</a:t>
            </a:r>
            <a:r>
              <a:rPr lang="en-US" sz="2000" i="1" dirty="0" smtClean="0"/>
              <a:t>…go </a:t>
            </a:r>
            <a:r>
              <a:rPr lang="en-US" sz="2000" i="1" dirty="0"/>
              <a:t>upon said reservations…chose between this policy of the government and </a:t>
            </a:r>
            <a:r>
              <a:rPr lang="en-US" sz="2000" b="1" i="1" dirty="0" smtClean="0">
                <a:solidFill>
                  <a:srgbClr val="FF0000"/>
                </a:solidFill>
              </a:rPr>
              <a:t>extermination</a:t>
            </a:r>
            <a:r>
              <a:rPr lang="en-US" sz="2000" i="1" dirty="0" smtClean="0"/>
              <a:t>….wards </a:t>
            </a:r>
            <a:r>
              <a:rPr lang="en-US" sz="2000" i="1" dirty="0"/>
              <a:t>of the government, controlled and managed at its </a:t>
            </a:r>
            <a:r>
              <a:rPr lang="en-US" sz="2000" i="1" dirty="0" smtClean="0"/>
              <a:t>discretion </a:t>
            </a:r>
            <a:r>
              <a:rPr lang="en-US" sz="1800" dirty="0" smtClean="0"/>
              <a:t>(U.S. Senate Miscellaneous Document 1868 cited in Brave Heart, 1998)</a:t>
            </a:r>
          </a:p>
          <a:p>
            <a:pPr lvl="0" eaLnBrk="1" hangingPunct="1">
              <a:spcAft>
                <a:spcPts val="600"/>
              </a:spcAft>
              <a:buClr>
                <a:srgbClr val="E3E3FF"/>
              </a:buClr>
            </a:pPr>
            <a:r>
              <a:rPr lang="en-US" sz="2000" b="1" dirty="0">
                <a:solidFill>
                  <a:srgbClr val="FF0000"/>
                </a:solidFill>
              </a:rPr>
              <a:t>BIA</a:t>
            </a:r>
            <a:r>
              <a:rPr lang="en-US" sz="2000" b="1" dirty="0">
                <a:solidFill>
                  <a:srgbClr val="FFFFFF"/>
                </a:solidFill>
              </a:rPr>
              <a:t> started under the </a:t>
            </a:r>
            <a:r>
              <a:rPr lang="en-US" sz="2000" b="1" dirty="0">
                <a:solidFill>
                  <a:srgbClr val="FF0000"/>
                </a:solidFill>
              </a:rPr>
              <a:t>War Department</a:t>
            </a:r>
            <a:r>
              <a:rPr lang="en-US" sz="2000" b="1" dirty="0">
                <a:solidFill>
                  <a:srgbClr val="FFFFFF"/>
                </a:solidFill>
              </a:rPr>
              <a:t>; </a:t>
            </a:r>
            <a:r>
              <a:rPr lang="en-US" sz="2000" dirty="0">
                <a:solidFill>
                  <a:srgbClr val="FFFFFF"/>
                </a:solidFill>
              </a:rPr>
              <a:t>BIA </a:t>
            </a:r>
            <a:r>
              <a:rPr lang="en-US" sz="2000" b="1" dirty="0">
                <a:solidFill>
                  <a:srgbClr val="FFFFFF"/>
                </a:solidFill>
              </a:rPr>
              <a:t> Education Division called “Civilization Division” &amp; IHS evolved from BIA </a:t>
            </a:r>
          </a:p>
          <a:p>
            <a:pPr lvl="0" eaLnBrk="1" hangingPunct="1">
              <a:spcAft>
                <a:spcPts val="600"/>
              </a:spcAft>
              <a:buClr>
                <a:srgbClr val="E3E3FF"/>
              </a:buClr>
            </a:pPr>
            <a:r>
              <a:rPr lang="en-US" sz="2000" b="1" dirty="0">
                <a:solidFill>
                  <a:srgbClr val="FF0000"/>
                </a:solidFill>
              </a:rPr>
              <a:t>Congressional policy of forced separation </a:t>
            </a:r>
            <a:r>
              <a:rPr lang="en-US" sz="2000" b="1" dirty="0">
                <a:solidFill>
                  <a:srgbClr val="FFFFFF"/>
                </a:solidFill>
              </a:rPr>
              <a:t>of children from family and </a:t>
            </a:r>
            <a:r>
              <a:rPr lang="en-US" sz="2000" b="1" dirty="0" smtClean="0">
                <a:solidFill>
                  <a:srgbClr val="FFFFFF"/>
                </a:solidFill>
              </a:rPr>
              <a:t>tribe – early boarding school trauma</a:t>
            </a:r>
          </a:p>
          <a:p>
            <a:pPr lvl="0" eaLnBrk="1" hangingPunct="1">
              <a:spcAft>
                <a:spcPts val="600"/>
              </a:spcAft>
              <a:buClr>
                <a:srgbClr val="E3E3FF"/>
              </a:buClr>
            </a:pPr>
            <a:r>
              <a:rPr lang="en-US" sz="2000" b="1" dirty="0" smtClean="0">
                <a:solidFill>
                  <a:srgbClr val="FFFFFF"/>
                </a:solidFill>
              </a:rPr>
              <a:t>Honesty </a:t>
            </a:r>
            <a:r>
              <a:rPr lang="en-US" sz="2000" b="1" dirty="0">
                <a:solidFill>
                  <a:srgbClr val="FFFFFF"/>
                </a:solidFill>
              </a:rPr>
              <a:t>about this </a:t>
            </a:r>
            <a:r>
              <a:rPr lang="en-US" sz="2000" b="1" dirty="0" smtClean="0">
                <a:solidFill>
                  <a:srgbClr val="FFFFFF"/>
                </a:solidFill>
              </a:rPr>
              <a:t>legacy and impact upon current </a:t>
            </a:r>
            <a:r>
              <a:rPr lang="en-US" sz="2000" b="1" dirty="0">
                <a:solidFill>
                  <a:srgbClr val="FFFFFF"/>
                </a:solidFill>
              </a:rPr>
              <a:t>relationships, mistrust, </a:t>
            </a:r>
            <a:r>
              <a:rPr lang="en-US" sz="2000" b="1" dirty="0" smtClean="0">
                <a:solidFill>
                  <a:srgbClr val="FFFFFF"/>
                </a:solidFill>
              </a:rPr>
              <a:t>and </a:t>
            </a:r>
            <a:r>
              <a:rPr lang="en-US" sz="2000" b="1" dirty="0">
                <a:solidFill>
                  <a:srgbClr val="FFFFFF"/>
                </a:solidFill>
              </a:rPr>
              <a:t>strategies to move </a:t>
            </a:r>
            <a:r>
              <a:rPr lang="en-US" sz="2000" b="1" dirty="0" smtClean="0">
                <a:solidFill>
                  <a:srgbClr val="FFFFFF"/>
                </a:solidFill>
              </a:rPr>
              <a:t>forward are part of trauma </a:t>
            </a:r>
            <a:r>
              <a:rPr lang="en-US" sz="2000" b="1" dirty="0">
                <a:solidFill>
                  <a:srgbClr val="FFFFFF"/>
                </a:solidFill>
              </a:rPr>
              <a:t>informed </a:t>
            </a:r>
            <a:r>
              <a:rPr lang="en-US" sz="2000" b="1" dirty="0" smtClean="0">
                <a:solidFill>
                  <a:srgbClr val="FFFFFF"/>
                </a:solidFill>
              </a:rPr>
              <a:t>care</a:t>
            </a:r>
            <a:endParaRPr lang="en-US" sz="2000" b="1" dirty="0">
              <a:solidFill>
                <a:srgbClr val="FFFFFF"/>
              </a:solidFill>
            </a:endParaRPr>
          </a:p>
        </p:txBody>
      </p:sp>
      <p:sp>
        <p:nvSpPr>
          <p:cNvPr id="4" name="Footer Placeholder 3"/>
          <p:cNvSpPr>
            <a:spLocks noGrp="1"/>
          </p:cNvSpPr>
          <p:nvPr>
            <p:ph type="ftr" sz="quarter" idx="11"/>
          </p:nvPr>
        </p:nvSpPr>
        <p:spPr/>
        <p:txBody>
          <a:bodyPr/>
          <a:lstStyle/>
          <a:p>
            <a:pPr>
              <a:defRPr/>
            </a:pPr>
            <a:r>
              <a:rPr lang="en-US" dirty="0" smtClean="0"/>
              <a:t>© Maria Yellow Horse Brave Heart, PhD</a:t>
            </a:r>
            <a:endParaRPr lang="en-US" dirty="0"/>
          </a:p>
        </p:txBody>
      </p:sp>
    </p:spTree>
    <p:extLst>
      <p:ext uri="{BB962C8B-B14F-4D97-AF65-F5344CB8AC3E}">
        <p14:creationId xmlns:p14="http://schemas.microsoft.com/office/powerpoint/2010/main" val="256131847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dirty="0"/>
              <a:t>© Maria Yellow Horse Brave Heart, PhD</a:t>
            </a:r>
          </a:p>
        </p:txBody>
      </p:sp>
      <p:sp>
        <p:nvSpPr>
          <p:cNvPr id="267266" name="Rectangle 2"/>
          <p:cNvSpPr>
            <a:spLocks noGrp="1" noChangeArrowheads="1"/>
          </p:cNvSpPr>
          <p:nvPr>
            <p:ph type="title"/>
          </p:nvPr>
        </p:nvSpPr>
        <p:spPr>
          <a:xfrm>
            <a:off x="0" y="0"/>
            <a:ext cx="9144000" cy="1219200"/>
          </a:xfrm>
        </p:spPr>
        <p:txBody>
          <a:bodyPr/>
          <a:lstStyle/>
          <a:p>
            <a:pPr eaLnBrk="1" hangingPunct="1">
              <a:defRPr/>
            </a:pPr>
            <a:r>
              <a:rPr lang="en-US" sz="3200" dirty="0" smtClean="0">
                <a:solidFill>
                  <a:schemeClr val="tx1"/>
                </a:solidFill>
              </a:rPr>
              <a:t>Ways HT May </a:t>
            </a:r>
            <a:r>
              <a:rPr lang="en-US" sz="3200" dirty="0">
                <a:solidFill>
                  <a:schemeClr val="tx1"/>
                </a:solidFill>
              </a:rPr>
              <a:t>B</a:t>
            </a:r>
            <a:r>
              <a:rPr lang="en-US" sz="3200" dirty="0" smtClean="0">
                <a:solidFill>
                  <a:schemeClr val="tx1"/>
                </a:solidFill>
              </a:rPr>
              <a:t>e Transferred</a:t>
            </a:r>
          </a:p>
        </p:txBody>
      </p:sp>
      <p:sp>
        <p:nvSpPr>
          <p:cNvPr id="267267" name="Rectangle 3"/>
          <p:cNvSpPr>
            <a:spLocks noGrp="1" noChangeArrowheads="1"/>
          </p:cNvSpPr>
          <p:nvPr>
            <p:ph type="body" idx="1"/>
          </p:nvPr>
        </p:nvSpPr>
        <p:spPr>
          <a:xfrm>
            <a:off x="539015" y="1219200"/>
            <a:ext cx="8153400" cy="4953000"/>
          </a:xfrm>
        </p:spPr>
        <p:txBody>
          <a:bodyPr/>
          <a:lstStyle/>
          <a:p>
            <a:pPr eaLnBrk="1" hangingPunct="1">
              <a:defRPr/>
            </a:pPr>
            <a:r>
              <a:rPr lang="en-US" sz="2000" dirty="0" smtClean="0"/>
              <a:t>Identification with and internalization of oppressor’s view, resulting in self-hatred, self-destructiveness</a:t>
            </a:r>
          </a:p>
          <a:p>
            <a:pPr eaLnBrk="1" hangingPunct="1">
              <a:defRPr/>
            </a:pPr>
            <a:r>
              <a:rPr lang="en-US" sz="2000" dirty="0" smtClean="0"/>
              <a:t>Identifying with parents’ trauma responses; other </a:t>
            </a:r>
            <a:r>
              <a:rPr lang="en-US" sz="2000" dirty="0"/>
              <a:t>mechanisms of transfer across </a:t>
            </a:r>
            <a:r>
              <a:rPr lang="en-US" sz="2000" dirty="0" smtClean="0"/>
              <a:t>generations</a:t>
            </a:r>
            <a:r>
              <a:rPr lang="en-US" sz="2000" dirty="0"/>
              <a:t> </a:t>
            </a:r>
            <a:r>
              <a:rPr lang="en-US" sz="2000" dirty="0" smtClean="0"/>
              <a:t>(</a:t>
            </a:r>
            <a:r>
              <a:rPr lang="en-US" sz="2000" dirty="0"/>
              <a:t>e</a:t>
            </a:r>
            <a:r>
              <a:rPr lang="en-US" sz="2000" dirty="0" smtClean="0"/>
              <a:t>pigenetic research may provide further insight)</a:t>
            </a:r>
          </a:p>
          <a:p>
            <a:pPr eaLnBrk="1" hangingPunct="1"/>
            <a:r>
              <a:rPr lang="en-US" sz="2000" dirty="0" smtClean="0"/>
              <a:t>Past prohibition </a:t>
            </a:r>
            <a:r>
              <a:rPr lang="en-US" sz="2000" dirty="0"/>
              <a:t>against practice of traditional </a:t>
            </a:r>
            <a:r>
              <a:rPr lang="en-US" sz="2000" dirty="0" smtClean="0"/>
              <a:t>burials limited bereavement, complicating grief resolution</a:t>
            </a:r>
            <a:endParaRPr lang="en-US" sz="2000" dirty="0"/>
          </a:p>
          <a:p>
            <a:r>
              <a:rPr lang="en-US" sz="2000" dirty="0" smtClean="0"/>
              <a:t>Active relationships </a:t>
            </a:r>
            <a:r>
              <a:rPr lang="en-US" sz="2000" dirty="0"/>
              <a:t>with ancestor </a:t>
            </a:r>
            <a:r>
              <a:rPr lang="en-US" sz="2000" dirty="0" smtClean="0"/>
              <a:t>spirits and cultural attachment styles include death as a loss </a:t>
            </a:r>
            <a:r>
              <a:rPr lang="en-US" sz="2000" dirty="0"/>
              <a:t>of part of </a:t>
            </a:r>
            <a:r>
              <a:rPr lang="en-US" sz="2000" dirty="0" smtClean="0"/>
              <a:t>self (e.g. exhibited </a:t>
            </a:r>
            <a:r>
              <a:rPr lang="en-US" sz="2000" dirty="0"/>
              <a:t>by cutting the </a:t>
            </a:r>
            <a:r>
              <a:rPr lang="en-US" sz="2000" dirty="0" smtClean="0"/>
              <a:t>hair); without traditional culturally congruent mourning practices, grief could become impaired</a:t>
            </a:r>
          </a:p>
          <a:p>
            <a:pPr marL="0" indent="0">
              <a:buNone/>
            </a:pPr>
            <a:endParaRPr lang="en-US" sz="2000" dirty="0" smtClean="0"/>
          </a:p>
        </p:txBody>
      </p:sp>
    </p:spTree>
    <p:extLst>
      <p:ext uri="{BB962C8B-B14F-4D97-AF65-F5344CB8AC3E}">
        <p14:creationId xmlns:p14="http://schemas.microsoft.com/office/powerpoint/2010/main" val="256271991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sz="3200" dirty="0" smtClean="0">
                <a:solidFill>
                  <a:schemeClr val="tx1"/>
                </a:solidFill>
              </a:rPr>
              <a:t>Prevalence and Testimonies of HT</a:t>
            </a:r>
            <a:endParaRPr lang="en-US" sz="3200" dirty="0">
              <a:solidFill>
                <a:schemeClr val="tx1"/>
              </a:solidFill>
            </a:endParaRPr>
          </a:p>
        </p:txBody>
      </p:sp>
      <p:sp>
        <p:nvSpPr>
          <p:cNvPr id="3" name="Content Placeholder 2"/>
          <p:cNvSpPr>
            <a:spLocks noGrp="1"/>
          </p:cNvSpPr>
          <p:nvPr>
            <p:ph idx="1"/>
          </p:nvPr>
        </p:nvSpPr>
        <p:spPr>
          <a:xfrm>
            <a:off x="571500" y="1219200"/>
            <a:ext cx="7962900" cy="5181600"/>
          </a:xfrm>
        </p:spPr>
        <p:txBody>
          <a:bodyPr/>
          <a:lstStyle/>
          <a:p>
            <a:pPr marL="0" indent="0">
              <a:buNone/>
            </a:pPr>
            <a:r>
              <a:rPr lang="en-US" sz="2000" i="1" dirty="0">
                <a:latin typeface="Arial Narrow" pitchFamily="34" charset="0"/>
              </a:rPr>
              <a:t>I think losing the land was the most </a:t>
            </a:r>
            <a:r>
              <a:rPr lang="en-US" sz="2000" i="1" dirty="0" smtClean="0">
                <a:latin typeface="Arial Narrow" pitchFamily="34" charset="0"/>
              </a:rPr>
              <a:t>traumatic….I </a:t>
            </a:r>
            <a:r>
              <a:rPr lang="en-US" sz="2000" i="1" dirty="0">
                <a:latin typeface="Arial Narrow" pitchFamily="34" charset="0"/>
              </a:rPr>
              <a:t>remember </a:t>
            </a:r>
            <a:r>
              <a:rPr lang="en-US" sz="2000" i="1" dirty="0" smtClean="0">
                <a:latin typeface="Arial Narrow" pitchFamily="34" charset="0"/>
              </a:rPr>
              <a:t>my… </a:t>
            </a:r>
            <a:r>
              <a:rPr lang="en-US" sz="2000" i="1" dirty="0">
                <a:latin typeface="Arial Narrow" pitchFamily="34" charset="0"/>
              </a:rPr>
              <a:t>dad talked about...how they were treated, some were shot…They were starved....So this happened in my great grandparents' generation when they lost the buffalo. My grandparents' generation lost the land and their livelihood....That's from generation to generation. There are a lot of answers that I don't have and a lot of questions that I do have and there is a lot of hurt inside </a:t>
            </a:r>
            <a:r>
              <a:rPr lang="en-US" sz="2000" i="1" dirty="0" smtClean="0">
                <a:latin typeface="Arial Narrow" pitchFamily="34" charset="0"/>
              </a:rPr>
              <a:t>me….Some </a:t>
            </a:r>
            <a:r>
              <a:rPr lang="en-US" sz="2000" i="1" dirty="0">
                <a:latin typeface="Arial Narrow" pitchFamily="34" charset="0"/>
              </a:rPr>
              <a:t>of these things happening over the years are still happening today, like my grandparents, my great grandparents had their children moved to </a:t>
            </a:r>
            <a:r>
              <a:rPr lang="en-US" sz="2000" i="1" dirty="0" smtClean="0">
                <a:latin typeface="Arial Narrow" pitchFamily="34" charset="0"/>
              </a:rPr>
              <a:t>schools....I </a:t>
            </a:r>
            <a:r>
              <a:rPr lang="en-US" sz="2000" i="1" dirty="0">
                <a:latin typeface="Arial Narrow" pitchFamily="34" charset="0"/>
              </a:rPr>
              <a:t>was moved, my brothers and sisters </a:t>
            </a:r>
            <a:r>
              <a:rPr lang="en-US" sz="2000" i="1" dirty="0" smtClean="0">
                <a:latin typeface="Arial Narrow" pitchFamily="34" charset="0"/>
              </a:rPr>
              <a:t>moved.…</a:t>
            </a:r>
            <a:r>
              <a:rPr lang="en-US" sz="2000" i="1" dirty="0">
                <a:latin typeface="Arial Narrow" pitchFamily="34" charset="0"/>
              </a:rPr>
              <a:t>There's a big hole in my heart. We see it happening to our </a:t>
            </a:r>
            <a:r>
              <a:rPr lang="en-US" sz="2000" i="1" dirty="0" smtClean="0">
                <a:latin typeface="Arial Narrow" pitchFamily="34" charset="0"/>
              </a:rPr>
              <a:t>grandchildren </a:t>
            </a:r>
            <a:r>
              <a:rPr lang="en-US" sz="2000" i="1" dirty="0">
                <a:latin typeface="Arial Narrow" pitchFamily="34" charset="0"/>
              </a:rPr>
              <a:t>already</a:t>
            </a:r>
            <a:r>
              <a:rPr lang="en-US" sz="2000" i="1" dirty="0" smtClean="0">
                <a:latin typeface="Arial Narrow" pitchFamily="34" charset="0"/>
              </a:rPr>
              <a:t>....Where </a:t>
            </a:r>
            <a:r>
              <a:rPr lang="en-US" sz="2000" i="1" dirty="0">
                <a:latin typeface="Arial Narrow" pitchFamily="34" charset="0"/>
              </a:rPr>
              <a:t>does it stop</a:t>
            </a:r>
            <a:r>
              <a:rPr lang="en-US" sz="2000" dirty="0" smtClean="0">
                <a:latin typeface="Arial Narrow" pitchFamily="34" charset="0"/>
              </a:rPr>
              <a:t>? (Brave Heart, et al., 2012)</a:t>
            </a:r>
          </a:p>
          <a:p>
            <a:pPr marL="0" indent="0">
              <a:buNone/>
            </a:pPr>
            <a:endParaRPr lang="en-US" sz="1600" dirty="0">
              <a:latin typeface="Arial Narrow" pitchFamily="34" charset="0"/>
            </a:endParaRPr>
          </a:p>
          <a:p>
            <a:pPr marL="0" indent="0" eaLnBrk="1" hangingPunct="1">
              <a:buNone/>
              <a:defRPr/>
            </a:pPr>
            <a:r>
              <a:rPr lang="en-US" sz="2000" i="1" dirty="0"/>
              <a:t>One-fifth to one-third of Indigenous adults reported thoughts pertaining to historical loss daily or several times a day, and that these thoughts have negative emotional consequences </a:t>
            </a:r>
            <a:r>
              <a:rPr lang="en-US" sz="2000" dirty="0"/>
              <a:t>(Whitbeck et al., 2004).</a:t>
            </a:r>
          </a:p>
          <a:p>
            <a:pPr eaLnBrk="1" hangingPunct="1"/>
            <a:endParaRPr lang="en-US" sz="1600" dirty="0">
              <a:cs typeface="Times New Roman" panose="02020603050405020304" pitchFamily="18" charset="0"/>
            </a:endParaRPr>
          </a:p>
          <a:p>
            <a:pPr marL="0" indent="0">
              <a:buNone/>
            </a:pPr>
            <a:endParaRPr lang="en-US" sz="1600" dirty="0"/>
          </a:p>
        </p:txBody>
      </p:sp>
      <p:sp>
        <p:nvSpPr>
          <p:cNvPr id="4" name="Footer Placeholder 3"/>
          <p:cNvSpPr>
            <a:spLocks noGrp="1"/>
          </p:cNvSpPr>
          <p:nvPr>
            <p:ph type="ftr" sz="quarter" idx="11"/>
          </p:nvPr>
        </p:nvSpPr>
        <p:spPr/>
        <p:txBody>
          <a:bodyPr/>
          <a:lstStyle/>
          <a:p>
            <a:pPr>
              <a:defRPr/>
            </a:pPr>
            <a:r>
              <a:rPr lang="en-US" dirty="0" smtClean="0">
                <a:solidFill>
                  <a:srgbClr val="FFFFFF"/>
                </a:solidFill>
              </a:rPr>
              <a:t>© Maria Yellow Horse Brave Heart, PhD</a:t>
            </a:r>
            <a:endParaRPr lang="en-US" dirty="0">
              <a:solidFill>
                <a:srgbClr val="FFFFFF"/>
              </a:solidFill>
            </a:endParaRPr>
          </a:p>
        </p:txBody>
      </p:sp>
    </p:spTree>
    <p:extLst>
      <p:ext uri="{BB962C8B-B14F-4D97-AF65-F5344CB8AC3E}">
        <p14:creationId xmlns:p14="http://schemas.microsoft.com/office/powerpoint/2010/main" val="264005208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dirty="0"/>
              <a:t>© Maria Yellow Horse Brave Heart, PhD</a:t>
            </a:r>
          </a:p>
        </p:txBody>
      </p:sp>
      <p:sp>
        <p:nvSpPr>
          <p:cNvPr id="494594" name="Rectangle 2"/>
          <p:cNvSpPr>
            <a:spLocks noGrp="1" noChangeArrowheads="1"/>
          </p:cNvSpPr>
          <p:nvPr>
            <p:ph type="title"/>
          </p:nvPr>
        </p:nvSpPr>
        <p:spPr>
          <a:xfrm>
            <a:off x="0" y="0"/>
            <a:ext cx="9144000" cy="1219200"/>
          </a:xfrm>
        </p:spPr>
        <p:txBody>
          <a:bodyPr/>
          <a:lstStyle/>
          <a:p>
            <a:pPr eaLnBrk="1" hangingPunct="1">
              <a:defRPr/>
            </a:pPr>
            <a:r>
              <a:rPr lang="en-US" sz="2800" dirty="0" smtClean="0"/>
              <a:t>Some Historical Trauma Response Features </a:t>
            </a:r>
            <a:endParaRPr lang="en-US" sz="3600" dirty="0" smtClean="0"/>
          </a:p>
        </p:txBody>
      </p:sp>
      <p:sp>
        <p:nvSpPr>
          <p:cNvPr id="494595" name="Rectangle 3"/>
          <p:cNvSpPr>
            <a:spLocks noGrp="1" noChangeArrowheads="1"/>
          </p:cNvSpPr>
          <p:nvPr>
            <p:ph type="body" sz="half" idx="1"/>
          </p:nvPr>
        </p:nvSpPr>
        <p:spPr>
          <a:xfrm>
            <a:off x="381000" y="1066800"/>
            <a:ext cx="4033838" cy="5105400"/>
          </a:xfrm>
        </p:spPr>
        <p:txBody>
          <a:bodyPr/>
          <a:lstStyle/>
          <a:p>
            <a:pPr eaLnBrk="1" hangingPunct="1">
              <a:spcAft>
                <a:spcPts val="600"/>
              </a:spcAft>
              <a:defRPr/>
            </a:pPr>
            <a:r>
              <a:rPr lang="en-US" sz="1800" b="1" i="1" dirty="0" smtClean="0">
                <a:solidFill>
                  <a:srgbClr val="FF0000"/>
                </a:solidFill>
                <a:effectLst>
                  <a:outerShdw blurRad="38100" dist="38100" dir="2700000" algn="tl">
                    <a:srgbClr val="000000"/>
                  </a:outerShdw>
                </a:effectLst>
              </a:rPr>
              <a:t>Survivor guilt</a:t>
            </a:r>
          </a:p>
          <a:p>
            <a:pPr eaLnBrk="1" hangingPunct="1">
              <a:spcAft>
                <a:spcPts val="600"/>
              </a:spcAft>
              <a:defRPr/>
            </a:pPr>
            <a:r>
              <a:rPr lang="en-US" sz="1800" b="1" i="1" dirty="0" smtClean="0">
                <a:solidFill>
                  <a:srgbClr val="FF0000"/>
                </a:solidFill>
              </a:rPr>
              <a:t>Depression</a:t>
            </a:r>
          </a:p>
          <a:p>
            <a:pPr eaLnBrk="1" hangingPunct="1">
              <a:spcAft>
                <a:spcPts val="600"/>
              </a:spcAft>
              <a:defRPr/>
            </a:pPr>
            <a:r>
              <a:rPr lang="en-US" sz="1800" b="1" i="1" dirty="0" smtClean="0">
                <a:solidFill>
                  <a:srgbClr val="FF0000"/>
                </a:solidFill>
              </a:rPr>
              <a:t>PTSD</a:t>
            </a:r>
            <a:r>
              <a:rPr lang="en-US" sz="1800" b="1" dirty="0" smtClean="0"/>
              <a:t> symptoms</a:t>
            </a:r>
          </a:p>
          <a:p>
            <a:pPr eaLnBrk="1" hangingPunct="1">
              <a:spcAft>
                <a:spcPts val="600"/>
              </a:spcAft>
              <a:defRPr/>
            </a:pPr>
            <a:r>
              <a:rPr lang="en-US" sz="1800" b="1" i="1" dirty="0" smtClean="0">
                <a:solidFill>
                  <a:srgbClr val="FF0000"/>
                </a:solidFill>
                <a:effectLst>
                  <a:outerShdw blurRad="38100" dist="38100" dir="2700000" algn="tl">
                    <a:srgbClr val="000000">
                      <a:alpha val="43137"/>
                    </a:srgbClr>
                  </a:outerShdw>
                </a:effectLst>
              </a:rPr>
              <a:t>Psychic numbing</a:t>
            </a:r>
          </a:p>
          <a:p>
            <a:pPr eaLnBrk="1" hangingPunct="1">
              <a:spcAft>
                <a:spcPts val="600"/>
              </a:spcAft>
              <a:defRPr/>
            </a:pPr>
            <a:r>
              <a:rPr lang="en-US" sz="1800" b="1" i="1" dirty="0" smtClean="0">
                <a:solidFill>
                  <a:srgbClr val="FF0000"/>
                </a:solidFill>
                <a:effectLst>
                  <a:outerShdw blurRad="38100" dist="38100" dir="2700000" algn="tl">
                    <a:srgbClr val="000000">
                      <a:alpha val="43137"/>
                    </a:srgbClr>
                  </a:outerShdw>
                </a:effectLst>
              </a:rPr>
              <a:t>Fixation to trauma</a:t>
            </a:r>
          </a:p>
          <a:p>
            <a:pPr eaLnBrk="1" hangingPunct="1">
              <a:spcAft>
                <a:spcPts val="600"/>
              </a:spcAft>
              <a:defRPr/>
            </a:pPr>
            <a:r>
              <a:rPr lang="en-US" sz="1800" b="1" dirty="0" smtClean="0"/>
              <a:t>Somatic (physical) symptoms</a:t>
            </a:r>
          </a:p>
          <a:p>
            <a:pPr eaLnBrk="1" hangingPunct="1">
              <a:spcAft>
                <a:spcPts val="600"/>
              </a:spcAft>
              <a:defRPr/>
            </a:pPr>
            <a:r>
              <a:rPr lang="en-US" sz="1800" b="1" dirty="0"/>
              <a:t>Self-destructive behavior including substance abuse</a:t>
            </a:r>
          </a:p>
          <a:p>
            <a:pPr eaLnBrk="1" hangingPunct="1">
              <a:spcAft>
                <a:spcPts val="600"/>
              </a:spcAft>
              <a:defRPr/>
            </a:pPr>
            <a:r>
              <a:rPr lang="en-US" sz="1800" b="1" dirty="0"/>
              <a:t>Suicidal </a:t>
            </a:r>
            <a:r>
              <a:rPr lang="en-US" sz="1800" b="1" dirty="0" smtClean="0"/>
              <a:t>ideation</a:t>
            </a:r>
          </a:p>
          <a:p>
            <a:pPr eaLnBrk="1" hangingPunct="1">
              <a:spcAft>
                <a:spcPts val="600"/>
              </a:spcAft>
              <a:defRPr/>
            </a:pPr>
            <a:r>
              <a:rPr lang="en-US" sz="1800" b="1" i="1" dirty="0" smtClean="0">
                <a:solidFill>
                  <a:srgbClr val="FF0000"/>
                </a:solidFill>
                <a:effectLst>
                  <a:outerShdw blurRad="38100" dist="38100" dir="2700000" algn="tl">
                    <a:srgbClr val="000000">
                      <a:alpha val="43137"/>
                    </a:srgbClr>
                  </a:outerShdw>
                </a:effectLst>
              </a:rPr>
              <a:t>Traditional cultural attachment</a:t>
            </a:r>
            <a:endParaRPr lang="en-US" sz="1800" b="1" i="1" dirty="0">
              <a:solidFill>
                <a:srgbClr val="FF0000"/>
              </a:solidFill>
              <a:effectLst>
                <a:outerShdw blurRad="38100" dist="38100" dir="2700000" algn="tl">
                  <a:srgbClr val="000000">
                    <a:alpha val="43137"/>
                  </a:srgbClr>
                </a:outerShdw>
              </a:effectLst>
            </a:endParaRPr>
          </a:p>
          <a:p>
            <a:pPr eaLnBrk="1" hangingPunct="1">
              <a:spcAft>
                <a:spcPts val="600"/>
              </a:spcAft>
              <a:defRPr/>
            </a:pPr>
            <a:endParaRPr lang="en-US" sz="2000" b="1" dirty="0" smtClean="0"/>
          </a:p>
        </p:txBody>
      </p:sp>
      <p:sp>
        <p:nvSpPr>
          <p:cNvPr id="494596" name="Rectangle 4"/>
          <p:cNvSpPr>
            <a:spLocks noGrp="1" noChangeArrowheads="1"/>
          </p:cNvSpPr>
          <p:nvPr>
            <p:ph type="body" sz="half" idx="2"/>
          </p:nvPr>
        </p:nvSpPr>
        <p:spPr>
          <a:xfrm>
            <a:off x="4724400" y="1066800"/>
            <a:ext cx="3886200" cy="4876800"/>
          </a:xfrm>
        </p:spPr>
        <p:txBody>
          <a:bodyPr/>
          <a:lstStyle/>
          <a:p>
            <a:pPr eaLnBrk="1" hangingPunct="1">
              <a:spcAft>
                <a:spcPts val="600"/>
              </a:spcAft>
            </a:pPr>
            <a:r>
              <a:rPr lang="en-US" altLang="en-US" sz="1800" dirty="0"/>
              <a:t>Death identity – fantasies of reunification with the deceased; cheated death</a:t>
            </a:r>
          </a:p>
          <a:p>
            <a:pPr eaLnBrk="1" hangingPunct="1">
              <a:spcAft>
                <a:spcPts val="600"/>
              </a:spcAft>
            </a:pPr>
            <a:r>
              <a:rPr lang="en-US" altLang="en-US" sz="1800" dirty="0"/>
              <a:t>Preoccupation with trauma, with death</a:t>
            </a:r>
          </a:p>
          <a:p>
            <a:pPr eaLnBrk="1" hangingPunct="1">
              <a:spcAft>
                <a:spcPts val="600"/>
              </a:spcAft>
              <a:defRPr/>
            </a:pPr>
            <a:r>
              <a:rPr lang="en-US" sz="1800" b="1" i="1" dirty="0">
                <a:solidFill>
                  <a:srgbClr val="FF0000"/>
                </a:solidFill>
                <a:effectLst>
                  <a:outerShdw blurRad="38100" dist="38100" dir="2700000" algn="tl">
                    <a:srgbClr val="000000"/>
                  </a:outerShdw>
                </a:effectLst>
              </a:rPr>
              <a:t>Loyalty to ancestral suffering &amp; the deceased</a:t>
            </a:r>
          </a:p>
          <a:p>
            <a:pPr eaLnBrk="1" hangingPunct="1">
              <a:spcAft>
                <a:spcPts val="600"/>
              </a:spcAft>
              <a:defRPr/>
            </a:pPr>
            <a:r>
              <a:rPr lang="en-US" sz="1800" b="1" dirty="0">
                <a:effectLst>
                  <a:outerShdw blurRad="38100" dist="38100" dir="2700000" algn="tl">
                    <a:srgbClr val="000000"/>
                  </a:outerShdw>
                </a:effectLst>
              </a:rPr>
              <a:t>Internalization of ancestral suffering</a:t>
            </a:r>
          </a:p>
          <a:p>
            <a:pPr eaLnBrk="1" hangingPunct="1">
              <a:spcAft>
                <a:spcPts val="600"/>
              </a:spcAft>
              <a:defRPr/>
            </a:pPr>
            <a:r>
              <a:rPr lang="en-US" sz="1800" b="1" i="1" dirty="0">
                <a:solidFill>
                  <a:srgbClr val="FF0000"/>
                </a:solidFill>
                <a:effectLst>
                  <a:outerShdw blurRad="38100" dist="38100" dir="2700000" algn="tl">
                    <a:srgbClr val="000000"/>
                  </a:outerShdw>
                </a:effectLst>
              </a:rPr>
              <a:t>Vitality in own life seen as a betrayal to ancestors who suffered so much</a:t>
            </a:r>
          </a:p>
          <a:p>
            <a:pPr eaLnBrk="1" hangingPunct="1">
              <a:spcAft>
                <a:spcPts val="600"/>
              </a:spcAft>
              <a:buFontTx/>
              <a:buNone/>
              <a:defRPr/>
            </a:pPr>
            <a:endParaRPr lang="en-US" sz="1800" b="1" dirty="0" smtClean="0"/>
          </a:p>
        </p:txBody>
      </p:sp>
    </p:spTree>
    <p:extLst>
      <p:ext uri="{BB962C8B-B14F-4D97-AF65-F5344CB8AC3E}">
        <p14:creationId xmlns:p14="http://schemas.microsoft.com/office/powerpoint/2010/main" val="226969954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dirty="0"/>
              <a:t>© Maria Yellow Horse Brave Heart, PhD</a:t>
            </a:r>
          </a:p>
        </p:txBody>
      </p:sp>
      <p:sp>
        <p:nvSpPr>
          <p:cNvPr id="498690" name="Rectangle 2"/>
          <p:cNvSpPr>
            <a:spLocks noGrp="1" noChangeArrowheads="1"/>
          </p:cNvSpPr>
          <p:nvPr>
            <p:ph type="title"/>
          </p:nvPr>
        </p:nvSpPr>
        <p:spPr>
          <a:xfrm>
            <a:off x="0" y="0"/>
            <a:ext cx="9144000" cy="1295400"/>
          </a:xfrm>
        </p:spPr>
        <p:txBody>
          <a:bodyPr/>
          <a:lstStyle/>
          <a:p>
            <a:pPr eaLnBrk="1" hangingPunct="1">
              <a:defRPr/>
            </a:pPr>
            <a:r>
              <a:rPr lang="en-US" sz="3200" dirty="0" smtClean="0"/>
              <a:t>Case Example</a:t>
            </a:r>
          </a:p>
        </p:txBody>
      </p:sp>
      <p:sp>
        <p:nvSpPr>
          <p:cNvPr id="43012" name="Rectangle 3"/>
          <p:cNvSpPr>
            <a:spLocks noGrp="1" noChangeArrowheads="1"/>
          </p:cNvSpPr>
          <p:nvPr>
            <p:ph type="body" idx="1"/>
          </p:nvPr>
        </p:nvSpPr>
        <p:spPr>
          <a:xfrm>
            <a:off x="457200" y="1295400"/>
            <a:ext cx="8229600" cy="4800600"/>
          </a:xfrm>
        </p:spPr>
        <p:txBody>
          <a:bodyPr/>
          <a:lstStyle/>
          <a:p>
            <a:pPr marL="0" indent="0" eaLnBrk="1" hangingPunct="1">
              <a:spcAft>
                <a:spcPts val="600"/>
              </a:spcAft>
              <a:buNone/>
            </a:pPr>
            <a:r>
              <a:rPr lang="en-US" sz="2400" dirty="0" smtClean="0"/>
              <a:t>15 year old American Indian girl with recovering boarding school survivor parents attempts suicide – after a few therapy sessions, the girl reveals that she didn’t want to burden her parents with her problems because they have suffered so much from their boarding school trauma.</a:t>
            </a:r>
          </a:p>
          <a:p>
            <a:pPr marL="0" indent="0" eaLnBrk="1" hangingPunct="1">
              <a:spcAft>
                <a:spcPts val="600"/>
              </a:spcAft>
              <a:buNone/>
            </a:pPr>
            <a:endParaRPr lang="en-US" sz="2400" dirty="0"/>
          </a:p>
          <a:p>
            <a:pPr marL="0" indent="0" eaLnBrk="1" hangingPunct="1">
              <a:spcAft>
                <a:spcPts val="600"/>
              </a:spcAft>
              <a:buNone/>
            </a:pPr>
            <a:r>
              <a:rPr lang="en-US" sz="2400" dirty="0" smtClean="0"/>
              <a:t>Video Clip: </a:t>
            </a:r>
            <a:r>
              <a:rPr lang="en-US" sz="2400" i="1" dirty="0" smtClean="0"/>
              <a:t>We Shall Remain</a:t>
            </a:r>
            <a:r>
              <a:rPr lang="en-US" sz="2400" dirty="0"/>
              <a:t> </a:t>
            </a:r>
            <a:r>
              <a:rPr lang="en-US" sz="2400" dirty="0" smtClean="0"/>
              <a:t>by the StyleHorse</a:t>
            </a:r>
            <a:r>
              <a:rPr lang="en-US" sz="2400" dirty="0"/>
              <a:t> </a:t>
            </a:r>
            <a:r>
              <a:rPr lang="en-US" sz="2400" dirty="0" smtClean="0"/>
              <a:t>Collective; Coeur d’Alene Tribal Youth Programs (see credits at end of the clip) </a:t>
            </a:r>
          </a:p>
          <a:p>
            <a:pPr marL="0" indent="0" eaLnBrk="1" hangingPunct="1">
              <a:spcAft>
                <a:spcPts val="600"/>
              </a:spcAft>
              <a:buNone/>
            </a:pPr>
            <a:r>
              <a:rPr lang="en-US" sz="2400" u="sng" dirty="0">
                <a:hlinkClick r:id="rId3"/>
              </a:rPr>
              <a:t>https://www.youtube.com/watch?v=Gs0iwY6YjSk</a:t>
            </a:r>
            <a:endParaRPr lang="en-US" sz="2400" dirty="0" smtClean="0"/>
          </a:p>
          <a:p>
            <a:pPr marL="0" indent="0" eaLnBrk="1" hangingPunct="1">
              <a:spcAft>
                <a:spcPts val="600"/>
              </a:spcAft>
              <a:buNone/>
            </a:pPr>
            <a:endParaRPr lang="en-US" sz="2000" dirty="0" smtClean="0"/>
          </a:p>
        </p:txBody>
      </p:sp>
    </p:spTree>
    <p:extLst>
      <p:ext uri="{BB962C8B-B14F-4D97-AF65-F5344CB8AC3E}">
        <p14:creationId xmlns:p14="http://schemas.microsoft.com/office/powerpoint/2010/main" val="183013952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72461" y="-914400"/>
            <a:ext cx="919722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4953000"/>
            <a:ext cx="8229600" cy="1143000"/>
          </a:xfrm>
        </p:spPr>
        <p:txBody>
          <a:bodyPr/>
          <a:lstStyle/>
          <a:p>
            <a:r>
              <a:rPr lang="en-US" sz="6000" dirty="0" smtClean="0"/>
              <a:t>Setting the Stage</a:t>
            </a:r>
            <a:endParaRPr lang="en-US" sz="6000" dirty="0"/>
          </a:p>
        </p:txBody>
      </p:sp>
      <p:pic>
        <p:nvPicPr>
          <p:cNvPr id="4" name="newmap.gif">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6"/>
          <a:stretch>
            <a:fillRect/>
          </a:stretch>
        </p:blipFill>
        <p:spPr>
          <a:xfrm>
            <a:off x="914400" y="2667000"/>
            <a:ext cx="6934200" cy="3590161"/>
          </a:xfrm>
        </p:spPr>
      </p:pic>
      <p:sp>
        <p:nvSpPr>
          <p:cNvPr id="5" name="Rectangle 4"/>
          <p:cNvSpPr/>
          <p:nvPr/>
        </p:nvSpPr>
        <p:spPr>
          <a:xfrm>
            <a:off x="0" y="6550223"/>
            <a:ext cx="9144000" cy="276999"/>
          </a:xfrm>
          <a:prstGeom prst="rect">
            <a:avLst/>
          </a:prstGeom>
        </p:spPr>
        <p:txBody>
          <a:bodyPr wrap="square">
            <a:spAutoFit/>
          </a:bodyPr>
          <a:lstStyle/>
          <a:p>
            <a:r>
              <a:rPr lang="en-US" sz="1200" dirty="0" smtClean="0"/>
              <a:t>From: http</a:t>
            </a:r>
            <a:r>
              <a:rPr lang="en-US" sz="1200" dirty="0"/>
              <a:t>://www.slate.com/blogs/the_vault/2014/06/17/interactive_map_loss_of_indian_land.html</a:t>
            </a:r>
          </a:p>
        </p:txBody>
      </p:sp>
    </p:spTree>
    <p:extLst>
      <p:ext uri="{BB962C8B-B14F-4D97-AF65-F5344CB8AC3E}">
        <p14:creationId xmlns:p14="http://schemas.microsoft.com/office/powerpoint/2010/main" val="2518250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r>
              <a:rPr lang="en-US" sz="2800" dirty="0" smtClean="0"/>
              <a:t/>
            </a:r>
            <a:br>
              <a:rPr lang="en-US" sz="2800" dirty="0" smtClean="0"/>
            </a:br>
            <a:r>
              <a:rPr lang="en-US" sz="2800" i="1" dirty="0" smtClean="0"/>
              <a:t>Tatanka </a:t>
            </a:r>
            <a:r>
              <a:rPr lang="en-US" sz="2800" i="1" dirty="0"/>
              <a:t>Iyotake &amp; Sitanka </a:t>
            </a:r>
            <a:r>
              <a:rPr lang="en-US" sz="2800" i="1" dirty="0" smtClean="0"/>
              <a:t>Wokiksuye</a:t>
            </a:r>
            <a:r>
              <a:rPr lang="en-US" sz="2800" dirty="0" smtClean="0"/>
              <a:t/>
            </a:r>
            <a:br>
              <a:rPr lang="en-US" sz="2800" dirty="0" smtClean="0"/>
            </a:br>
            <a:r>
              <a:rPr lang="en-US" sz="2800" dirty="0" smtClean="0"/>
              <a:t>Sitting </a:t>
            </a:r>
            <a:r>
              <a:rPr lang="en-US" sz="2800" dirty="0"/>
              <a:t>Bull Memorial &amp; Bigfoot Memorial </a:t>
            </a:r>
            <a:r>
              <a:rPr lang="en-US" sz="2800" dirty="0" smtClean="0"/>
              <a:t>Ride</a:t>
            </a:r>
            <a:br>
              <a:rPr lang="en-US" sz="2800" dirty="0" smtClean="0"/>
            </a:br>
            <a:r>
              <a:rPr lang="en-US" sz="2800" dirty="0" smtClean="0"/>
              <a:t>1990 – 100 years later</a:t>
            </a:r>
            <a:r>
              <a:rPr lang="en-US" sz="2800" dirty="0"/>
              <a:t/>
            </a:r>
            <a:br>
              <a:rPr lang="en-US" sz="2800" dirty="0"/>
            </a:br>
            <a:r>
              <a:rPr lang="en-US" dirty="0" smtClean="0"/>
              <a:t>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2940" y="1600200"/>
            <a:ext cx="2898119" cy="4495800"/>
          </a:xfrm>
        </p:spPr>
      </p:pic>
      <p:sp>
        <p:nvSpPr>
          <p:cNvPr id="4" name="Footer Placeholder 3"/>
          <p:cNvSpPr>
            <a:spLocks noGrp="1"/>
          </p:cNvSpPr>
          <p:nvPr>
            <p:ph type="ftr" sz="quarter" idx="11"/>
          </p:nvPr>
        </p:nvSpPr>
        <p:spPr/>
        <p:txBody>
          <a:bodyPr/>
          <a:lstStyle/>
          <a:p>
            <a:pPr>
              <a:defRPr/>
            </a:pPr>
            <a:r>
              <a:rPr lang="en-US" dirty="0" smtClean="0"/>
              <a:t>Sitanka (Bigfoot)</a:t>
            </a:r>
            <a:endParaRPr lang="en-US" dirty="0"/>
          </a:p>
        </p:txBody>
      </p:sp>
    </p:spTree>
    <p:extLst>
      <p:ext uri="{BB962C8B-B14F-4D97-AF65-F5344CB8AC3E}">
        <p14:creationId xmlns:p14="http://schemas.microsoft.com/office/powerpoint/2010/main" val="280485975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Takini</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5600" y="1600200"/>
            <a:ext cx="3205338" cy="4495800"/>
          </a:xfrm>
        </p:spPr>
      </p:pic>
      <p:sp>
        <p:nvSpPr>
          <p:cNvPr id="4" name="Footer Placeholder 3"/>
          <p:cNvSpPr>
            <a:spLocks noGrp="1"/>
          </p:cNvSpPr>
          <p:nvPr>
            <p:ph type="ftr" sz="quarter" idx="11"/>
          </p:nvPr>
        </p:nvSpPr>
        <p:spPr/>
        <p:txBody>
          <a:bodyPr/>
          <a:lstStyle/>
          <a:p>
            <a:pPr>
              <a:defRPr/>
            </a:pPr>
            <a:r>
              <a:rPr lang="en-US" dirty="0" smtClean="0"/>
              <a:t>Wounded Knee Massacre Survivors: </a:t>
            </a:r>
          </a:p>
          <a:p>
            <a:pPr>
              <a:defRPr/>
            </a:pPr>
            <a:r>
              <a:rPr lang="en-US" dirty="0" smtClean="0"/>
              <a:t>Tunkasila Wapaha Ska (White Lance), Joseph Horn Cloud, &amp; Dewey Beard</a:t>
            </a:r>
            <a:endParaRPr lang="en-US" dirty="0"/>
          </a:p>
        </p:txBody>
      </p:sp>
    </p:spTree>
    <p:extLst>
      <p:ext uri="{BB962C8B-B14F-4D97-AF65-F5344CB8AC3E}">
        <p14:creationId xmlns:p14="http://schemas.microsoft.com/office/powerpoint/2010/main" val="79085936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dirty="0"/>
              <a:t>© Maria Yellow Horse Brave Heart, PhD</a:t>
            </a:r>
          </a:p>
        </p:txBody>
      </p:sp>
      <p:sp>
        <p:nvSpPr>
          <p:cNvPr id="492546" name="Rectangle 2"/>
          <p:cNvSpPr>
            <a:spLocks noGrp="1" noChangeArrowheads="1"/>
          </p:cNvSpPr>
          <p:nvPr>
            <p:ph type="title"/>
          </p:nvPr>
        </p:nvSpPr>
        <p:spPr/>
        <p:txBody>
          <a:bodyPr/>
          <a:lstStyle/>
          <a:p>
            <a:pPr eaLnBrk="1" hangingPunct="1">
              <a:defRPr/>
            </a:pPr>
            <a:r>
              <a:rPr lang="en-US" sz="2800" dirty="0" smtClean="0"/>
              <a:t>Spontaneous Testimonies at the End of the Four Days of the first HTUG in 1992</a:t>
            </a:r>
          </a:p>
        </p:txBody>
      </p:sp>
      <p:sp>
        <p:nvSpPr>
          <p:cNvPr id="62468" name="Rectangle 3"/>
          <p:cNvSpPr>
            <a:spLocks noGrp="1" noChangeArrowheads="1"/>
          </p:cNvSpPr>
          <p:nvPr>
            <p:ph type="body" idx="1"/>
          </p:nvPr>
        </p:nvSpPr>
        <p:spPr>
          <a:xfrm>
            <a:off x="457200" y="1371600"/>
            <a:ext cx="8229600" cy="4724400"/>
          </a:xfrm>
        </p:spPr>
        <p:txBody>
          <a:bodyPr/>
          <a:lstStyle/>
          <a:p>
            <a:pPr eaLnBrk="1" hangingPunct="1">
              <a:lnSpc>
                <a:spcPct val="90000"/>
              </a:lnSpc>
            </a:pPr>
            <a:r>
              <a:rPr lang="en-US" sz="2400" dirty="0" smtClean="0"/>
              <a:t>Sitanka Wokiksuye Rider – </a:t>
            </a:r>
            <a:r>
              <a:rPr lang="en-US" sz="2400" i="1" dirty="0" smtClean="0"/>
              <a:t>I sacrificed to wipe the tears of the  people but until today, no one had wiped my tears</a:t>
            </a:r>
          </a:p>
          <a:p>
            <a:pPr eaLnBrk="1" hangingPunct="1">
              <a:lnSpc>
                <a:spcPct val="90000"/>
              </a:lnSpc>
            </a:pPr>
            <a:r>
              <a:rPr lang="en-US" sz="2400" dirty="0" smtClean="0"/>
              <a:t>Expressions of transformative experience</a:t>
            </a:r>
          </a:p>
          <a:p>
            <a:pPr eaLnBrk="1" hangingPunct="1">
              <a:lnSpc>
                <a:spcPct val="90000"/>
              </a:lnSpc>
            </a:pPr>
            <a:r>
              <a:rPr lang="en-US" sz="2400" dirty="0" smtClean="0"/>
              <a:t>We formed a kinship network</a:t>
            </a:r>
            <a:endParaRPr lang="en-US" sz="2400" dirty="0"/>
          </a:p>
          <a:p>
            <a:pPr eaLnBrk="1" hangingPunct="1">
              <a:lnSpc>
                <a:spcPct val="90000"/>
              </a:lnSpc>
            </a:pPr>
            <a:r>
              <a:rPr lang="en-US" sz="2400" dirty="0" smtClean="0"/>
              <a:t>Own experience – further solidified my commitment to this sacred path; asked </a:t>
            </a:r>
            <a:r>
              <a:rPr lang="en-US" sz="2400" dirty="0"/>
              <a:t>by Lakota </a:t>
            </a:r>
            <a:r>
              <a:rPr lang="en-US" sz="2400" dirty="0" smtClean="0"/>
              <a:t>elder </a:t>
            </a:r>
            <a:r>
              <a:rPr lang="en-US" sz="2400" dirty="0"/>
              <a:t>to lead the people in this historical trauma </a:t>
            </a:r>
            <a:r>
              <a:rPr lang="en-US" sz="2400" dirty="0" smtClean="0"/>
              <a:t>healing work and have maintained this commitment </a:t>
            </a:r>
            <a:endParaRPr lang="en-US" sz="2400" dirty="0"/>
          </a:p>
          <a:p>
            <a:pPr eaLnBrk="1" hangingPunct="1">
              <a:lnSpc>
                <a:spcPct val="90000"/>
              </a:lnSpc>
            </a:pPr>
            <a:r>
              <a:rPr lang="en-US" sz="2400" b="1" dirty="0" smtClean="0"/>
              <a:t>As therapists, providers, healers, we need to help to wipe </a:t>
            </a:r>
            <a:r>
              <a:rPr lang="en-US" sz="2400" b="1" i="1" dirty="0" smtClean="0"/>
              <a:t>our</a:t>
            </a:r>
            <a:r>
              <a:rPr lang="en-US" sz="2400" b="1" dirty="0" smtClean="0"/>
              <a:t> tears</a:t>
            </a:r>
            <a:endParaRPr lang="en-US" sz="2400" b="1" dirty="0"/>
          </a:p>
          <a:p>
            <a:pPr marL="0" indent="0" eaLnBrk="1" hangingPunct="1">
              <a:lnSpc>
                <a:spcPct val="90000"/>
              </a:lnSpc>
              <a:buNone/>
            </a:pPr>
            <a:endParaRPr lang="en-US" dirty="0" smtClean="0"/>
          </a:p>
        </p:txBody>
      </p:sp>
    </p:spTree>
    <p:extLst>
      <p:ext uri="{BB962C8B-B14F-4D97-AF65-F5344CB8AC3E}">
        <p14:creationId xmlns:p14="http://schemas.microsoft.com/office/powerpoint/2010/main" val="365482750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534400" cy="1143000"/>
          </a:xfrm>
        </p:spPr>
        <p:txBody>
          <a:bodyPr/>
          <a:lstStyle/>
          <a:p>
            <a:pPr lvl="0" algn="l" eaLnBrk="1" hangingPunct="1">
              <a:defRPr/>
            </a:pPr>
            <a:r>
              <a:rPr lang="en-US" sz="3200" b="1" dirty="0">
                <a:solidFill>
                  <a:srgbClr val="000000"/>
                </a:solidFill>
                <a:effectLst/>
                <a:latin typeface="Arial Narrow" pitchFamily="34" charset="0"/>
                <a:ea typeface="+mn-ea"/>
                <a:cs typeface="Times New Roman" pitchFamily="18" charset="0"/>
              </a:rPr>
              <a:t>Historical Trauma </a:t>
            </a:r>
            <a:br>
              <a:rPr lang="en-US" sz="3200" b="1" dirty="0">
                <a:solidFill>
                  <a:srgbClr val="000000"/>
                </a:solidFill>
                <a:effectLst/>
                <a:latin typeface="Arial Narrow" pitchFamily="34" charset="0"/>
                <a:ea typeface="+mn-ea"/>
                <a:cs typeface="Times New Roman" pitchFamily="18" charset="0"/>
              </a:rPr>
            </a:br>
            <a:r>
              <a:rPr lang="en-US" sz="3200" b="1" dirty="0">
                <a:solidFill>
                  <a:srgbClr val="000000"/>
                </a:solidFill>
                <a:effectLst/>
                <a:latin typeface="Arial Narrow" pitchFamily="34" charset="0"/>
                <a:ea typeface="+mn-ea"/>
                <a:cs typeface="Times New Roman" pitchFamily="18" charset="0"/>
              </a:rPr>
              <a:t>&amp; Unresolved Grief </a:t>
            </a:r>
            <a:r>
              <a:rPr lang="en-US" sz="3200" b="1" dirty="0" smtClean="0">
                <a:solidFill>
                  <a:srgbClr val="000000"/>
                </a:solidFill>
                <a:effectLst/>
                <a:latin typeface="Arial Narrow" pitchFamily="34" charset="0"/>
                <a:ea typeface="+mn-ea"/>
                <a:cs typeface="Times New Roman" pitchFamily="18" charset="0"/>
              </a:rPr>
              <a:t>Intervention:</a:t>
            </a:r>
            <a:r>
              <a:rPr lang="en-US" sz="3200" b="1" dirty="0">
                <a:solidFill>
                  <a:srgbClr val="000000"/>
                </a:solidFill>
                <a:effectLst/>
                <a:latin typeface="Arial Narrow" pitchFamily="34" charset="0"/>
                <a:ea typeface="+mn-ea"/>
                <a:cs typeface="Times New Roman" pitchFamily="18" charset="0"/>
              </a:rPr>
              <a:t/>
            </a:r>
            <a:br>
              <a:rPr lang="en-US" sz="3200" b="1" dirty="0">
                <a:solidFill>
                  <a:srgbClr val="000000"/>
                </a:solidFill>
                <a:effectLst/>
                <a:latin typeface="Arial Narrow" pitchFamily="34" charset="0"/>
                <a:ea typeface="+mn-ea"/>
                <a:cs typeface="Times New Roman" pitchFamily="18" charset="0"/>
              </a:rPr>
            </a:br>
            <a:r>
              <a:rPr lang="en-US" sz="2400" b="1" i="1" dirty="0">
                <a:solidFill>
                  <a:srgbClr val="000000"/>
                </a:solidFill>
                <a:effectLst/>
                <a:latin typeface="Arial Narrow" pitchFamily="34" charset="0"/>
                <a:ea typeface="+mn-ea"/>
                <a:cs typeface="Times New Roman" pitchFamily="18" charset="0"/>
              </a:rPr>
              <a:t>Return to the Sacred Path </a:t>
            </a:r>
            <a:endParaRPr lang="en-US" sz="4000" dirty="0"/>
          </a:p>
        </p:txBody>
      </p:sp>
      <p:graphicFrame>
        <p:nvGraphicFramePr>
          <p:cNvPr id="4" name="Content Placeholder 3" descr="Return to the Sacred Path&#10;Intervention focuses on collective communal healing&#10;Healing methods based on spirituality, traditional cultural practices, combined with trauma theory &#10;Focuses on individual and community&#10;Culture &amp; history foundation of HTR paradigm&#10;Traditional culture &amp; ceremonies throughout facilitate cathartic release of emotions&#10;Psychoeducation; narratives &amp; trauma testimony&#10;"/>
          <p:cNvGraphicFramePr>
            <a:graphicFrameLocks noGrp="1"/>
          </p:cNvGraphicFramePr>
          <p:nvPr>
            <p:ph idx="4294967295"/>
            <p:extLst>
              <p:ext uri="{D42A27DB-BD31-4B8C-83A1-F6EECF244321}">
                <p14:modId xmlns:p14="http://schemas.microsoft.com/office/powerpoint/2010/main" val="201997398"/>
              </p:ext>
            </p:extLst>
          </p:nvPr>
        </p:nvGraphicFramePr>
        <p:xfrm>
          <a:off x="-304800" y="1143000"/>
          <a:ext cx="9448800" cy="5867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Oval 4" descr="Circle text box"/>
          <p:cNvSpPr/>
          <p:nvPr/>
        </p:nvSpPr>
        <p:spPr>
          <a:xfrm>
            <a:off x="3962400" y="3352800"/>
            <a:ext cx="1447800" cy="1371600"/>
          </a:xfrm>
          <a:prstGeom prst="ellipse">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path path="circle">
              <a:fillToRect l="50000" t="50000" r="50000" b="50000"/>
            </a:path>
            <a:tileRect/>
          </a:gradFill>
          <a:ln>
            <a:solidFill>
              <a:srgbClr val="060402"/>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dirty="0">
              <a:solidFill>
                <a:srgbClr val="FFFFFF"/>
              </a:solidFill>
              <a:effectLst>
                <a:outerShdw blurRad="38100" dist="38100" dir="2700000" algn="tl">
                  <a:srgbClr val="000000">
                    <a:alpha val="43137"/>
                  </a:srgbClr>
                </a:outerShdw>
              </a:effectLst>
            </a:endParaRPr>
          </a:p>
        </p:txBody>
      </p:sp>
      <p:sp>
        <p:nvSpPr>
          <p:cNvPr id="6" name="TextBox 5"/>
          <p:cNvSpPr txBox="1"/>
          <p:nvPr/>
        </p:nvSpPr>
        <p:spPr>
          <a:xfrm>
            <a:off x="3958302" y="3556337"/>
            <a:ext cx="1375698" cy="1015663"/>
          </a:xfrm>
          <a:prstGeom prst="rect">
            <a:avLst/>
          </a:prstGeom>
          <a:noFill/>
        </p:spPr>
        <p:txBody>
          <a:bodyPr wrap="none" rtlCol="0">
            <a:spAutoFit/>
          </a:bodyPr>
          <a:lstStyle/>
          <a:p>
            <a:pPr algn="ctr" eaLnBrk="0" fontAlgn="base" hangingPunct="0">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Arial Narrow" pitchFamily="34" charset="0"/>
              </a:rPr>
              <a:t>Return to </a:t>
            </a:r>
          </a:p>
          <a:p>
            <a:pPr algn="ctr" eaLnBrk="0" fontAlgn="base" hangingPunct="0">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Arial Narrow" pitchFamily="34" charset="0"/>
              </a:rPr>
              <a:t>The Sacred </a:t>
            </a:r>
          </a:p>
          <a:p>
            <a:pPr algn="ctr" eaLnBrk="0" fontAlgn="base" hangingPunct="0">
              <a:spcBef>
                <a:spcPct val="0"/>
              </a:spcBef>
              <a:spcAft>
                <a:spcPct val="0"/>
              </a:spcAft>
            </a:pPr>
            <a:r>
              <a:rPr lang="en-US" sz="2000" b="1" dirty="0" smtClean="0">
                <a:solidFill>
                  <a:srgbClr val="FFFFFF"/>
                </a:solidFill>
                <a:effectLst>
                  <a:outerShdw blurRad="38100" dist="38100" dir="2700000" algn="tl">
                    <a:srgbClr val="000000">
                      <a:alpha val="43137"/>
                    </a:srgbClr>
                  </a:outerShdw>
                </a:effectLst>
                <a:latin typeface="Arial Narrow" pitchFamily="34" charset="0"/>
              </a:rPr>
              <a:t>Path</a:t>
            </a:r>
            <a:endParaRPr lang="en-US" sz="2000" b="1" dirty="0">
              <a:solidFill>
                <a:srgbClr val="FFFFFF"/>
              </a:solidFill>
              <a:effectLst>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3834419449"/>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par>
                                <p:cTn id="8" presetID="8" presetClass="emph" presetSubtype="0" fill="hold" grpId="1" nodeType="withEffect">
                                  <p:stCondLst>
                                    <p:cond delay="0"/>
                                  </p:stCondLst>
                                  <p:childTnLst>
                                    <p:animRot by="21600000">
                                      <p:cBhvr>
                                        <p:cTn id="9"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Trauma Informed Care Is…</a:t>
            </a:r>
            <a:endParaRPr lang="en-US" sz="3200" dirty="0"/>
          </a:p>
        </p:txBody>
      </p:sp>
      <p:sp>
        <p:nvSpPr>
          <p:cNvPr id="3" name="Content Placeholder 2"/>
          <p:cNvSpPr>
            <a:spLocks noGrp="1"/>
          </p:cNvSpPr>
          <p:nvPr>
            <p:ph idx="1"/>
          </p:nvPr>
        </p:nvSpPr>
        <p:spPr>
          <a:xfrm>
            <a:off x="685800" y="1600200"/>
            <a:ext cx="8001000" cy="4495800"/>
          </a:xfrm>
        </p:spPr>
        <p:txBody>
          <a:bodyPr/>
          <a:lstStyle/>
          <a:p>
            <a:pPr>
              <a:spcAft>
                <a:spcPts val="600"/>
              </a:spcAft>
            </a:pPr>
            <a:r>
              <a:rPr lang="en-US" sz="2400" dirty="0" smtClean="0"/>
              <a:t>Recovery oriented</a:t>
            </a:r>
          </a:p>
          <a:p>
            <a:pPr>
              <a:spcAft>
                <a:spcPts val="600"/>
              </a:spcAft>
            </a:pPr>
            <a:r>
              <a:rPr lang="en-US" sz="2400" dirty="0" smtClean="0"/>
              <a:t>Patient/client/consumer driven</a:t>
            </a:r>
          </a:p>
          <a:p>
            <a:pPr>
              <a:spcAft>
                <a:spcPts val="600"/>
              </a:spcAft>
            </a:pPr>
            <a:r>
              <a:rPr lang="en-US" sz="2400" dirty="0" smtClean="0"/>
              <a:t>Involves cultural humility/co-learning</a:t>
            </a:r>
          </a:p>
          <a:p>
            <a:pPr>
              <a:spcAft>
                <a:spcPts val="600"/>
              </a:spcAft>
            </a:pPr>
            <a:r>
              <a:rPr lang="en-US" sz="2400" dirty="0" smtClean="0"/>
              <a:t>Provides trauma specific services</a:t>
            </a:r>
          </a:p>
        </p:txBody>
      </p:sp>
      <p:sp>
        <p:nvSpPr>
          <p:cNvPr id="4" name="Footer Placeholder 3"/>
          <p:cNvSpPr>
            <a:spLocks noGrp="1"/>
          </p:cNvSpPr>
          <p:nvPr>
            <p:ph type="ftr" sz="quarter" idx="11"/>
          </p:nvPr>
        </p:nvSpPr>
        <p:spPr/>
        <p:txBody>
          <a:bodyPr/>
          <a:lstStyle/>
          <a:p>
            <a:pPr>
              <a:defRPr/>
            </a:pPr>
            <a:endParaRPr lang="en-US" dirty="0">
              <a:solidFill>
                <a:srgbClr val="FFFFFF"/>
              </a:solidFill>
            </a:endParaRPr>
          </a:p>
        </p:txBody>
      </p:sp>
    </p:spTree>
    <p:extLst>
      <p:ext uri="{BB962C8B-B14F-4D97-AF65-F5344CB8AC3E}">
        <p14:creationId xmlns:p14="http://schemas.microsoft.com/office/powerpoint/2010/main" val="2508493843"/>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dirty="0"/>
              <a:t>© Maria Yellow Horse Brave Heart, PhD</a:t>
            </a:r>
          </a:p>
        </p:txBody>
      </p:sp>
      <p:sp>
        <p:nvSpPr>
          <p:cNvPr id="450562" name="Rectangle 2"/>
          <p:cNvSpPr>
            <a:spLocks noGrp="1" noChangeArrowheads="1"/>
          </p:cNvSpPr>
          <p:nvPr>
            <p:ph type="title"/>
          </p:nvPr>
        </p:nvSpPr>
        <p:spPr/>
        <p:txBody>
          <a:bodyPr/>
          <a:lstStyle/>
          <a:p>
            <a:pPr lvl="0" eaLnBrk="1" hangingPunct="1">
              <a:defRPr/>
            </a:pPr>
            <a:r>
              <a:rPr lang="en-US" sz="2400" dirty="0" smtClean="0"/>
              <a:t/>
            </a:r>
            <a:br>
              <a:rPr lang="en-US" sz="2400" dirty="0" smtClean="0"/>
            </a:br>
            <a:r>
              <a:rPr lang="en-US" sz="2400" i="1" dirty="0" smtClean="0"/>
              <a:t>Recognize &amp; briefly </a:t>
            </a:r>
            <a:r>
              <a:rPr lang="en-US" sz="2400" i="1" dirty="0"/>
              <a:t>describe the value of self-knowledge and how it enters into the treatment relationship</a:t>
            </a:r>
            <a:r>
              <a:rPr lang="en-US" sz="2400" dirty="0"/>
              <a:t/>
            </a:r>
            <a:br>
              <a:rPr lang="en-US" sz="2400" dirty="0"/>
            </a:br>
            <a:endParaRPr lang="en-US" sz="2400" dirty="0" smtClean="0"/>
          </a:p>
        </p:txBody>
      </p:sp>
      <p:sp>
        <p:nvSpPr>
          <p:cNvPr id="7172" name="Rectangle 3"/>
          <p:cNvSpPr>
            <a:spLocks noGrp="1" noChangeArrowheads="1"/>
          </p:cNvSpPr>
          <p:nvPr>
            <p:ph type="body" idx="1"/>
          </p:nvPr>
        </p:nvSpPr>
        <p:spPr>
          <a:xfrm>
            <a:off x="457200" y="1524000"/>
            <a:ext cx="8229600" cy="4572000"/>
          </a:xfrm>
        </p:spPr>
        <p:txBody>
          <a:bodyPr/>
          <a:lstStyle/>
          <a:p>
            <a:pPr eaLnBrk="1" hangingPunct="1">
              <a:lnSpc>
                <a:spcPct val="90000"/>
              </a:lnSpc>
            </a:pPr>
            <a:r>
              <a:rPr lang="en-US" sz="2200" dirty="0" smtClean="0"/>
              <a:t>Identify ones own HT Response Features (HTR) and tribal as well as family and individual trauma history, vulnerabilities, potential trauma triggers</a:t>
            </a:r>
          </a:p>
          <a:p>
            <a:pPr eaLnBrk="1" hangingPunct="1">
              <a:lnSpc>
                <a:spcPct val="90000"/>
              </a:lnSpc>
            </a:pPr>
            <a:r>
              <a:rPr lang="en-US" sz="2200" dirty="0" smtClean="0"/>
              <a:t>This can be done through ones own HT work, therapy, and supervision with a supportive supervisor and through peer supervision, and through ceremonies</a:t>
            </a:r>
          </a:p>
          <a:p>
            <a:pPr eaLnBrk="1" hangingPunct="1">
              <a:lnSpc>
                <a:spcPct val="90000"/>
              </a:lnSpc>
            </a:pPr>
            <a:r>
              <a:rPr lang="en-US" sz="2200" dirty="0" smtClean="0"/>
              <a:t>Psychoanalytic principle – </a:t>
            </a:r>
            <a:r>
              <a:rPr lang="en-US" sz="2200" i="1" dirty="0" smtClean="0"/>
              <a:t>one cannot take someone further in treatment than one has gone themselves – </a:t>
            </a:r>
            <a:r>
              <a:rPr lang="en-US" sz="2200" dirty="0" smtClean="0"/>
              <a:t>so you must go through your own healing process in order to truly be helpful to your patients/clients, work through your own resistance (which is a normal part of therapy as well as being on a spiritual path or any path of growth and development)</a:t>
            </a:r>
          </a:p>
        </p:txBody>
      </p:sp>
    </p:spTree>
    <p:extLst>
      <p:ext uri="{BB962C8B-B14F-4D97-AF65-F5344CB8AC3E}">
        <p14:creationId xmlns:p14="http://schemas.microsoft.com/office/powerpoint/2010/main" val="60927950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Wounded Healer-Chiron</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47737" y="2257425"/>
            <a:ext cx="3057525" cy="3181350"/>
          </a:xfrm>
        </p:spPr>
      </p:pic>
      <p:sp>
        <p:nvSpPr>
          <p:cNvPr id="6" name="Content Placeholder 5"/>
          <p:cNvSpPr>
            <a:spLocks noGrp="1"/>
          </p:cNvSpPr>
          <p:nvPr>
            <p:ph sz="half" idx="2"/>
          </p:nvPr>
        </p:nvSpPr>
        <p:spPr/>
        <p:txBody>
          <a:bodyPr/>
          <a:lstStyle/>
          <a:p>
            <a:r>
              <a:rPr lang="en-US" dirty="0" smtClean="0"/>
              <a:t>A centaur in Greek mythology</a:t>
            </a:r>
          </a:p>
          <a:p>
            <a:r>
              <a:rPr lang="en-US" dirty="0" smtClean="0"/>
              <a:t>Accidentally wounded, in chronic severe pain, incurable</a:t>
            </a:r>
          </a:p>
          <a:p>
            <a:r>
              <a:rPr lang="en-US" dirty="0" smtClean="0"/>
              <a:t>Renowned teacher and healer</a:t>
            </a:r>
            <a:endParaRPr lang="en-US" dirty="0"/>
          </a:p>
        </p:txBody>
      </p:sp>
      <p:sp>
        <p:nvSpPr>
          <p:cNvPr id="4" name="Footer Placeholder 3"/>
          <p:cNvSpPr>
            <a:spLocks noGrp="1"/>
          </p:cNvSpPr>
          <p:nvPr>
            <p:ph type="ftr" sz="quarter" idx="11"/>
          </p:nvPr>
        </p:nvSpPr>
        <p:spPr/>
        <p:txBody>
          <a:bodyPr/>
          <a:lstStyle/>
          <a:p>
            <a:pPr>
              <a:defRPr/>
            </a:pPr>
            <a:endParaRPr lang="en-US" dirty="0">
              <a:solidFill>
                <a:srgbClr val="FFFFFF"/>
              </a:solidFill>
            </a:endParaRPr>
          </a:p>
        </p:txBody>
      </p:sp>
    </p:spTree>
    <p:extLst>
      <p:ext uri="{BB962C8B-B14F-4D97-AF65-F5344CB8AC3E}">
        <p14:creationId xmlns:p14="http://schemas.microsoft.com/office/powerpoint/2010/main" val="397519262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Wounded Healer-Carl Jung</a:t>
            </a:r>
            <a:endParaRPr lang="en-US" dirty="0"/>
          </a:p>
        </p:txBody>
      </p:sp>
      <p:sp>
        <p:nvSpPr>
          <p:cNvPr id="3" name="Content Placeholder 2"/>
          <p:cNvSpPr>
            <a:spLocks noGrp="1"/>
          </p:cNvSpPr>
          <p:nvPr>
            <p:ph sz="half" idx="1"/>
          </p:nvPr>
        </p:nvSpPr>
        <p:spPr/>
        <p:txBody>
          <a:bodyPr/>
          <a:lstStyle/>
          <a:p>
            <a:r>
              <a:rPr lang="en-US" dirty="0" smtClean="0"/>
              <a:t>“the doctor is effective only when he himself is affected. Only the wounded physician heals.”</a:t>
            </a:r>
          </a:p>
          <a:p>
            <a:r>
              <a:rPr lang="en-US" dirty="0" smtClean="0"/>
              <a:t>Developed the “wounded healer archetype”</a:t>
            </a:r>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752600"/>
            <a:ext cx="4038600" cy="3352799"/>
          </a:xfrm>
        </p:spPr>
      </p:pic>
      <p:sp>
        <p:nvSpPr>
          <p:cNvPr id="4" name="Footer Placeholder 3"/>
          <p:cNvSpPr>
            <a:spLocks noGrp="1"/>
          </p:cNvSpPr>
          <p:nvPr>
            <p:ph type="ftr" sz="quarter" idx="11"/>
          </p:nvPr>
        </p:nvSpPr>
        <p:spPr/>
        <p:txBody>
          <a:bodyPr/>
          <a:lstStyle/>
          <a:p>
            <a:pPr>
              <a:defRPr/>
            </a:pPr>
            <a:endParaRPr lang="en-US" dirty="0">
              <a:solidFill>
                <a:srgbClr val="FFFFFF"/>
              </a:solidFill>
            </a:endParaRPr>
          </a:p>
        </p:txBody>
      </p:sp>
    </p:spTree>
    <p:extLst>
      <p:ext uri="{BB962C8B-B14F-4D97-AF65-F5344CB8AC3E}">
        <p14:creationId xmlns:p14="http://schemas.microsoft.com/office/powerpoint/2010/main" val="4250368521"/>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smtClean="0"/>
              <a:t>The Wounded Healer in AI/AN Tradition</a:t>
            </a:r>
            <a:endParaRPr lang="en-US" sz="4000" dirty="0"/>
          </a:p>
        </p:txBody>
      </p:sp>
      <p:sp>
        <p:nvSpPr>
          <p:cNvPr id="7" name="Content Placeholder 6"/>
          <p:cNvSpPr>
            <a:spLocks noGrp="1"/>
          </p:cNvSpPr>
          <p:nvPr>
            <p:ph idx="1"/>
          </p:nvPr>
        </p:nvSpPr>
        <p:spPr/>
        <p:txBody>
          <a:bodyPr/>
          <a:lstStyle/>
          <a:p>
            <a:r>
              <a:rPr lang="en-US" sz="2400" dirty="0" smtClean="0"/>
              <a:t>AI/AN people are all trauma survivors</a:t>
            </a:r>
          </a:p>
          <a:p>
            <a:pPr lvl="1"/>
            <a:r>
              <a:rPr lang="en-US" sz="2400" dirty="0" smtClean="0"/>
              <a:t>Historical trauma</a:t>
            </a:r>
          </a:p>
          <a:p>
            <a:pPr lvl="1"/>
            <a:r>
              <a:rPr lang="en-US" sz="2400" dirty="0" smtClean="0"/>
              <a:t>Personal trauma</a:t>
            </a:r>
          </a:p>
          <a:p>
            <a:r>
              <a:rPr lang="en-US" sz="2400" dirty="0" smtClean="0"/>
              <a:t>Many AI/N healers have had dreams and visions after surviving a physical illness</a:t>
            </a:r>
          </a:p>
          <a:p>
            <a:r>
              <a:rPr lang="en-US" sz="2400" dirty="0" smtClean="0"/>
              <a:t>Illness was seen as part of the process for visions and receiving spiritual powers</a:t>
            </a:r>
          </a:p>
          <a:p>
            <a:r>
              <a:rPr lang="en-US" sz="2400" dirty="0" smtClean="0"/>
              <a:t>Black Elk described in Black Elk Speaks receiving healing powers after an illness</a:t>
            </a:r>
            <a:endParaRPr lang="en-US" sz="2400" dirty="0"/>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Maria Yellow Horse Brave Heart</a:t>
            </a:r>
            <a:endParaRPr lang="en-US" dirty="0">
              <a:solidFill>
                <a:srgbClr val="FFFFFF"/>
              </a:solidFill>
            </a:endParaRPr>
          </a:p>
        </p:txBody>
      </p:sp>
    </p:spTree>
    <p:extLst>
      <p:ext uri="{BB962C8B-B14F-4D97-AF65-F5344CB8AC3E}">
        <p14:creationId xmlns:p14="http://schemas.microsoft.com/office/powerpoint/2010/main" val="100114604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304800"/>
            <a:ext cx="8229600" cy="838200"/>
          </a:xfrm>
        </p:spPr>
        <p:txBody>
          <a:bodyPr/>
          <a:lstStyle/>
          <a:p>
            <a:pPr lvl="0"/>
            <a:r>
              <a:rPr lang="en-US" sz="2400" dirty="0" smtClean="0"/>
              <a:t>Objective </a:t>
            </a:r>
            <a:r>
              <a:rPr lang="en-US" sz="2400" dirty="0"/>
              <a:t>countertransference and induced countertransference </a:t>
            </a:r>
            <a:r>
              <a:rPr lang="en-US" sz="2200" dirty="0"/>
              <a:t/>
            </a:r>
            <a:br>
              <a:rPr lang="en-US" sz="2200" dirty="0"/>
            </a:br>
            <a:endParaRPr lang="en-US" sz="2200" dirty="0"/>
          </a:p>
        </p:txBody>
      </p:sp>
      <p:sp>
        <p:nvSpPr>
          <p:cNvPr id="134147" name="Rectangle 3"/>
          <p:cNvSpPr>
            <a:spLocks noGrp="1" noChangeArrowheads="1"/>
          </p:cNvSpPr>
          <p:nvPr>
            <p:ph type="body" idx="1"/>
          </p:nvPr>
        </p:nvSpPr>
        <p:spPr>
          <a:xfrm>
            <a:off x="457200" y="1295400"/>
            <a:ext cx="8229600" cy="4800600"/>
          </a:xfrm>
        </p:spPr>
        <p:txBody>
          <a:bodyPr/>
          <a:lstStyle/>
          <a:p>
            <a:pPr>
              <a:lnSpc>
                <a:spcPct val="80000"/>
              </a:lnSpc>
            </a:pPr>
            <a:r>
              <a:rPr lang="en-US" sz="2400" dirty="0" smtClean="0"/>
              <a:t>Important to attend to ones own thoughts, associations, feelings, where ones mind goes during sessions – clues to what is going on in treatment, how the patient/client might be feeling or something they may not be conscious of but that is important for the treatment</a:t>
            </a:r>
          </a:p>
          <a:p>
            <a:pPr>
              <a:lnSpc>
                <a:spcPct val="80000"/>
              </a:lnSpc>
            </a:pPr>
            <a:r>
              <a:rPr lang="en-US" sz="2400" i="1" dirty="0" smtClean="0"/>
              <a:t>Unconscious communication </a:t>
            </a:r>
            <a:r>
              <a:rPr lang="en-US" sz="2400" dirty="0" smtClean="0"/>
              <a:t>– example from first microwave pizza – pay attention to where your mind may wander</a:t>
            </a:r>
          </a:p>
          <a:p>
            <a:pPr>
              <a:lnSpc>
                <a:spcPct val="80000"/>
              </a:lnSpc>
            </a:pPr>
            <a:r>
              <a:rPr lang="en-US" sz="2400" i="1" dirty="0" smtClean="0"/>
              <a:t>Transference</a:t>
            </a:r>
            <a:r>
              <a:rPr lang="en-US" sz="2400" dirty="0" smtClean="0"/>
              <a:t> is the patient’s displacement or reenactment of feelings and dynamics with significant relationships, usually childhood relationships, particularly parents or caretakers. </a:t>
            </a:r>
          </a:p>
          <a:p>
            <a:pPr>
              <a:lnSpc>
                <a:spcPct val="80000"/>
              </a:lnSpc>
            </a:pPr>
            <a:r>
              <a:rPr lang="en-US" sz="2400" i="1" dirty="0" smtClean="0"/>
              <a:t>Countertransference</a:t>
            </a:r>
            <a:r>
              <a:rPr lang="en-US" sz="2400" dirty="0" smtClean="0"/>
              <a:t> is the reaction of the therapist to the patient’s transference. </a:t>
            </a:r>
          </a:p>
        </p:txBody>
      </p:sp>
    </p:spTree>
    <p:extLst>
      <p:ext uri="{BB962C8B-B14F-4D97-AF65-F5344CB8AC3E}">
        <p14:creationId xmlns:p14="http://schemas.microsoft.com/office/powerpoint/2010/main" val="420137706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533400"/>
            <a:ext cx="8229600" cy="685800"/>
          </a:xfrm>
        </p:spPr>
        <p:txBody>
          <a:bodyPr/>
          <a:lstStyle/>
          <a:p>
            <a:pPr lvl="0"/>
            <a:r>
              <a:rPr lang="en-US" sz="2200" b="1" dirty="0" smtClean="0"/>
              <a:t>More about </a:t>
            </a:r>
            <a:r>
              <a:rPr lang="en-US" sz="2400" b="1" dirty="0" smtClean="0"/>
              <a:t>objective </a:t>
            </a:r>
            <a:r>
              <a:rPr lang="en-US" sz="2400" b="1" dirty="0"/>
              <a:t>countertransference and induced countertransference </a:t>
            </a:r>
            <a:r>
              <a:rPr lang="en-US" sz="2200" dirty="0"/>
              <a:t/>
            </a:r>
            <a:br>
              <a:rPr lang="en-US" sz="2200" dirty="0"/>
            </a:br>
            <a:endParaRPr lang="en-US" sz="2200" dirty="0"/>
          </a:p>
        </p:txBody>
      </p:sp>
      <p:sp>
        <p:nvSpPr>
          <p:cNvPr id="134147" name="Rectangle 3"/>
          <p:cNvSpPr>
            <a:spLocks noGrp="1" noChangeArrowheads="1"/>
          </p:cNvSpPr>
          <p:nvPr>
            <p:ph type="body" idx="1"/>
          </p:nvPr>
        </p:nvSpPr>
        <p:spPr>
          <a:xfrm>
            <a:off x="457200" y="1600200"/>
            <a:ext cx="8229600" cy="4495800"/>
          </a:xfrm>
        </p:spPr>
        <p:txBody>
          <a:bodyPr/>
          <a:lstStyle/>
          <a:p>
            <a:pPr>
              <a:lnSpc>
                <a:spcPct val="80000"/>
              </a:lnSpc>
            </a:pPr>
            <a:r>
              <a:rPr lang="en-US" sz="2200" i="1" dirty="0" smtClean="0"/>
              <a:t>Objective countertransference </a:t>
            </a:r>
            <a:r>
              <a:rPr lang="en-US" sz="2200" dirty="0" smtClean="0"/>
              <a:t>– anyone would react similarly to the patient – feelings in the therapist are being induced. Feelings do not last long after the session. Staff at your clinic may also experience similar feelings towards the patient – this may be a clue.</a:t>
            </a:r>
          </a:p>
          <a:p>
            <a:pPr>
              <a:lnSpc>
                <a:spcPct val="80000"/>
              </a:lnSpc>
            </a:pPr>
            <a:r>
              <a:rPr lang="en-US" sz="2200" i="1" dirty="0" smtClean="0"/>
              <a:t>Subjective countertransference </a:t>
            </a:r>
            <a:r>
              <a:rPr lang="en-US" sz="2200" dirty="0" smtClean="0"/>
              <a:t>- specific to therapist’s own reaction to patient’s behavior, communications, etc. Requires therapist’s deeper exploration in supervision and own therapy about what is getting triggered.</a:t>
            </a:r>
          </a:p>
          <a:p>
            <a:pPr>
              <a:lnSpc>
                <a:spcPct val="80000"/>
              </a:lnSpc>
            </a:pPr>
            <a:r>
              <a:rPr lang="en-US" sz="2200" dirty="0" smtClean="0"/>
              <a:t>There could be an objective countertransference but may possibly also trigger subjective countertransference reactions based on therapist’s past relationships and issues.</a:t>
            </a:r>
          </a:p>
          <a:p>
            <a:pPr>
              <a:lnSpc>
                <a:spcPct val="80000"/>
              </a:lnSpc>
            </a:pPr>
            <a:r>
              <a:rPr lang="en-US" sz="2200" dirty="0" smtClean="0"/>
              <a:t>Clues are thinking about patient a lot outside of sessions, more than other patients, feeling irritated or angry, etc.</a:t>
            </a:r>
          </a:p>
          <a:p>
            <a:pPr marL="0" indent="0">
              <a:lnSpc>
                <a:spcPct val="80000"/>
              </a:lnSpc>
              <a:buNone/>
            </a:pPr>
            <a:endParaRPr lang="en-US" sz="2100" dirty="0" smtClean="0"/>
          </a:p>
        </p:txBody>
      </p:sp>
    </p:spTree>
    <p:extLst>
      <p:ext uri="{BB962C8B-B14F-4D97-AF65-F5344CB8AC3E}">
        <p14:creationId xmlns:p14="http://schemas.microsoft.com/office/powerpoint/2010/main" val="158029860"/>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dirty="0"/>
              <a:t>© Maria Yellow Horse Brave Heart, PhD</a:t>
            </a:r>
          </a:p>
        </p:txBody>
      </p:sp>
      <p:sp>
        <p:nvSpPr>
          <p:cNvPr id="494594" name="Rectangle 2"/>
          <p:cNvSpPr>
            <a:spLocks noGrp="1" noChangeArrowheads="1"/>
          </p:cNvSpPr>
          <p:nvPr>
            <p:ph type="title"/>
          </p:nvPr>
        </p:nvSpPr>
        <p:spPr/>
        <p:txBody>
          <a:bodyPr/>
          <a:lstStyle/>
          <a:p>
            <a:pPr eaLnBrk="1" hangingPunct="1">
              <a:defRPr/>
            </a:pPr>
            <a:r>
              <a:rPr lang="en-US" sz="2400" dirty="0" smtClean="0"/>
              <a:t>Historical Trauma Response Features – may come up in countertransference reactions towards patient such as:</a:t>
            </a:r>
            <a:r>
              <a:rPr lang="en-US" sz="3600" dirty="0" smtClean="0"/>
              <a:t> </a:t>
            </a:r>
            <a:br>
              <a:rPr lang="en-US" sz="3600" dirty="0" smtClean="0"/>
            </a:br>
            <a:endParaRPr lang="en-US" sz="3600" dirty="0" smtClean="0"/>
          </a:p>
        </p:txBody>
      </p:sp>
      <p:sp>
        <p:nvSpPr>
          <p:cNvPr id="494595" name="Rectangle 3"/>
          <p:cNvSpPr>
            <a:spLocks noGrp="1" noChangeArrowheads="1"/>
          </p:cNvSpPr>
          <p:nvPr>
            <p:ph type="body" sz="half" idx="1"/>
          </p:nvPr>
        </p:nvSpPr>
        <p:spPr>
          <a:xfrm>
            <a:off x="381000" y="1066800"/>
            <a:ext cx="4033838" cy="4495800"/>
          </a:xfrm>
        </p:spPr>
        <p:txBody>
          <a:bodyPr/>
          <a:lstStyle/>
          <a:p>
            <a:pPr eaLnBrk="1" hangingPunct="1">
              <a:defRPr/>
            </a:pPr>
            <a:r>
              <a:rPr lang="en-US" b="1" i="1" dirty="0" smtClean="0">
                <a:solidFill>
                  <a:srgbClr val="FF0000"/>
                </a:solidFill>
                <a:effectLst>
                  <a:outerShdw blurRad="38100" dist="38100" dir="2700000" algn="tl">
                    <a:srgbClr val="000000"/>
                  </a:outerShdw>
                </a:effectLst>
              </a:rPr>
              <a:t>Survivor guilt</a:t>
            </a:r>
          </a:p>
          <a:p>
            <a:pPr eaLnBrk="1" hangingPunct="1">
              <a:defRPr/>
            </a:pPr>
            <a:r>
              <a:rPr lang="en-US" b="1" i="1" dirty="0" smtClean="0">
                <a:solidFill>
                  <a:srgbClr val="FF0000"/>
                </a:solidFill>
              </a:rPr>
              <a:t>Depression</a:t>
            </a:r>
          </a:p>
          <a:p>
            <a:pPr eaLnBrk="1" hangingPunct="1">
              <a:defRPr/>
            </a:pPr>
            <a:r>
              <a:rPr lang="en-US" b="1" dirty="0" smtClean="0"/>
              <a:t>Sometimes </a:t>
            </a:r>
            <a:r>
              <a:rPr lang="en-US" b="1" i="1" dirty="0" smtClean="0">
                <a:solidFill>
                  <a:srgbClr val="FF0000"/>
                </a:solidFill>
              </a:rPr>
              <a:t>PTSD</a:t>
            </a:r>
            <a:r>
              <a:rPr lang="en-US" b="1" dirty="0" smtClean="0"/>
              <a:t> symptoms</a:t>
            </a:r>
          </a:p>
          <a:p>
            <a:pPr eaLnBrk="1" hangingPunct="1">
              <a:defRPr/>
            </a:pPr>
            <a:r>
              <a:rPr lang="en-US" b="1" i="1" dirty="0" smtClean="0">
                <a:solidFill>
                  <a:srgbClr val="FF0000"/>
                </a:solidFill>
                <a:effectLst>
                  <a:outerShdw blurRad="38100" dist="38100" dir="2700000" algn="tl">
                    <a:srgbClr val="000000">
                      <a:alpha val="43137"/>
                    </a:srgbClr>
                  </a:outerShdw>
                </a:effectLst>
              </a:rPr>
              <a:t>Psychic numbing</a:t>
            </a:r>
          </a:p>
          <a:p>
            <a:pPr eaLnBrk="1" hangingPunct="1">
              <a:defRPr/>
            </a:pPr>
            <a:r>
              <a:rPr lang="en-US" b="1" dirty="0" smtClean="0"/>
              <a:t>Somatic (physical) symptoms</a:t>
            </a:r>
          </a:p>
          <a:p>
            <a:pPr eaLnBrk="1" hangingPunct="1">
              <a:defRPr/>
            </a:pPr>
            <a:r>
              <a:rPr lang="en-US" b="1" dirty="0" smtClean="0"/>
              <a:t>Low self-esteem</a:t>
            </a:r>
          </a:p>
          <a:p>
            <a:pPr eaLnBrk="1" hangingPunct="1">
              <a:defRPr/>
            </a:pPr>
            <a:r>
              <a:rPr lang="en-US" b="1" dirty="0" smtClean="0"/>
              <a:t>Victim Identity</a:t>
            </a:r>
          </a:p>
          <a:p>
            <a:pPr eaLnBrk="1" hangingPunct="1">
              <a:defRPr/>
            </a:pPr>
            <a:r>
              <a:rPr lang="en-US" b="1" dirty="0" smtClean="0"/>
              <a:t>Anger</a:t>
            </a:r>
          </a:p>
        </p:txBody>
      </p:sp>
      <p:sp>
        <p:nvSpPr>
          <p:cNvPr id="494596" name="Rectangle 4"/>
          <p:cNvSpPr>
            <a:spLocks noGrp="1" noChangeArrowheads="1"/>
          </p:cNvSpPr>
          <p:nvPr>
            <p:ph type="body" sz="half" idx="2"/>
          </p:nvPr>
        </p:nvSpPr>
        <p:spPr>
          <a:xfrm>
            <a:off x="4572000" y="1066800"/>
            <a:ext cx="4033838" cy="4876800"/>
          </a:xfrm>
        </p:spPr>
        <p:txBody>
          <a:bodyPr/>
          <a:lstStyle/>
          <a:p>
            <a:pPr eaLnBrk="1" hangingPunct="1">
              <a:lnSpc>
                <a:spcPct val="90000"/>
              </a:lnSpc>
              <a:defRPr/>
            </a:pPr>
            <a:r>
              <a:rPr lang="en-US" b="1" i="1" dirty="0" smtClean="0">
                <a:solidFill>
                  <a:srgbClr val="FF0000"/>
                </a:solidFill>
                <a:effectLst>
                  <a:outerShdw blurRad="38100" dist="38100" dir="2700000" algn="tl">
                    <a:srgbClr val="000000">
                      <a:alpha val="43137"/>
                    </a:srgbClr>
                  </a:outerShdw>
                </a:effectLst>
              </a:rPr>
              <a:t>Hypervigilance</a:t>
            </a:r>
          </a:p>
          <a:p>
            <a:pPr eaLnBrk="1" hangingPunct="1">
              <a:lnSpc>
                <a:spcPct val="90000"/>
              </a:lnSpc>
              <a:defRPr/>
            </a:pPr>
            <a:r>
              <a:rPr lang="en-US" b="1" dirty="0" smtClean="0"/>
              <a:t>Dissociation</a:t>
            </a:r>
          </a:p>
          <a:p>
            <a:pPr eaLnBrk="1" hangingPunct="1">
              <a:lnSpc>
                <a:spcPct val="90000"/>
              </a:lnSpc>
              <a:defRPr/>
            </a:pPr>
            <a:r>
              <a:rPr lang="en-US" b="1" i="1" dirty="0" smtClean="0">
                <a:solidFill>
                  <a:srgbClr val="FF0000"/>
                </a:solidFill>
                <a:effectLst>
                  <a:outerShdw blurRad="38100" dist="38100" dir="2700000" algn="tl">
                    <a:srgbClr val="000000"/>
                  </a:outerShdw>
                </a:effectLst>
              </a:rPr>
              <a:t>Compensatory fantasies</a:t>
            </a:r>
          </a:p>
          <a:p>
            <a:pPr eaLnBrk="1" hangingPunct="1">
              <a:lnSpc>
                <a:spcPct val="90000"/>
              </a:lnSpc>
              <a:defRPr/>
            </a:pPr>
            <a:r>
              <a:rPr lang="en-US" b="1" dirty="0" smtClean="0"/>
              <a:t>Poor affect (emotion) tolerance</a:t>
            </a:r>
          </a:p>
          <a:p>
            <a:pPr eaLnBrk="1" hangingPunct="1">
              <a:lnSpc>
                <a:spcPct val="90000"/>
              </a:lnSpc>
              <a:buFontTx/>
              <a:buNone/>
              <a:defRPr/>
            </a:pPr>
            <a:endParaRPr lang="en-US" b="1" dirty="0" smtClean="0"/>
          </a:p>
        </p:txBody>
      </p:sp>
    </p:spTree>
    <p:extLst>
      <p:ext uri="{BB962C8B-B14F-4D97-AF65-F5344CB8AC3E}">
        <p14:creationId xmlns:p14="http://schemas.microsoft.com/office/powerpoint/2010/main" val="598340192"/>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228600"/>
            <a:ext cx="8229600" cy="762000"/>
          </a:xfrm>
        </p:spPr>
        <p:txBody>
          <a:bodyPr/>
          <a:lstStyle/>
          <a:p>
            <a:r>
              <a:rPr lang="en-US" sz="2400" dirty="0" smtClean="0"/>
              <a:t/>
            </a:r>
            <a:br>
              <a:rPr lang="en-US" sz="2400" dirty="0" smtClean="0"/>
            </a:br>
            <a:r>
              <a:rPr lang="en-US" sz="2400" dirty="0"/>
              <a:t/>
            </a:r>
            <a:br>
              <a:rPr lang="en-US" sz="2400" dirty="0"/>
            </a:br>
            <a:r>
              <a:rPr lang="en-US" sz="2400" dirty="0" smtClean="0"/>
              <a:t>Some techniques </a:t>
            </a:r>
            <a:r>
              <a:rPr lang="en-US" sz="2400" dirty="0"/>
              <a:t>to </a:t>
            </a:r>
            <a:r>
              <a:rPr lang="en-US" sz="2400" dirty="0" smtClean="0"/>
              <a:t>develop self-awareness </a:t>
            </a:r>
            <a:r>
              <a:rPr lang="en-US" sz="2400" dirty="0"/>
              <a:t>and integrate it into trauma informed treatment</a:t>
            </a:r>
            <a:r>
              <a:rPr lang="en-US" sz="2200" dirty="0"/>
              <a:t/>
            </a:r>
            <a:br>
              <a:rPr lang="en-US" sz="2200" dirty="0"/>
            </a:br>
            <a:r>
              <a:rPr lang="en-US" sz="2200" dirty="0"/>
              <a:t/>
            </a:r>
            <a:br>
              <a:rPr lang="en-US" sz="2200" dirty="0"/>
            </a:br>
            <a:endParaRPr lang="en-US" sz="2200" dirty="0"/>
          </a:p>
        </p:txBody>
      </p:sp>
      <p:sp>
        <p:nvSpPr>
          <p:cNvPr id="134147" name="Rectangle 3"/>
          <p:cNvSpPr>
            <a:spLocks noGrp="1" noChangeArrowheads="1"/>
          </p:cNvSpPr>
          <p:nvPr>
            <p:ph type="body" idx="1"/>
          </p:nvPr>
        </p:nvSpPr>
        <p:spPr>
          <a:xfrm>
            <a:off x="457200" y="1143000"/>
            <a:ext cx="8229600" cy="4953000"/>
          </a:xfrm>
        </p:spPr>
        <p:txBody>
          <a:bodyPr/>
          <a:lstStyle/>
          <a:p>
            <a:pPr>
              <a:lnSpc>
                <a:spcPct val="80000"/>
              </a:lnSpc>
            </a:pPr>
            <a:r>
              <a:rPr lang="en-US" sz="2100" dirty="0" smtClean="0"/>
              <a:t>Journaling</a:t>
            </a:r>
          </a:p>
          <a:p>
            <a:pPr>
              <a:lnSpc>
                <a:spcPct val="80000"/>
              </a:lnSpc>
            </a:pPr>
            <a:r>
              <a:rPr lang="en-US" sz="2100" dirty="0" smtClean="0"/>
              <a:t>Peer supervision groups</a:t>
            </a:r>
          </a:p>
          <a:p>
            <a:pPr>
              <a:lnSpc>
                <a:spcPct val="80000"/>
              </a:lnSpc>
            </a:pPr>
            <a:r>
              <a:rPr lang="en-US" sz="2100" dirty="0" smtClean="0"/>
              <a:t>Request regular individual supervision and try using a psychodynamic supervision approach of focusing on two cases in depth – goal is to generalize learning to all cases</a:t>
            </a:r>
          </a:p>
          <a:p>
            <a:pPr>
              <a:lnSpc>
                <a:spcPct val="80000"/>
              </a:lnSpc>
            </a:pPr>
            <a:r>
              <a:rPr lang="en-US" sz="2100" dirty="0" smtClean="0"/>
              <a:t>Advocate for supervisory safety – trauma informed – and perhaps arrange for a separate clinical supervisor from administrative supervisor</a:t>
            </a:r>
          </a:p>
          <a:p>
            <a:pPr>
              <a:lnSpc>
                <a:spcPct val="80000"/>
              </a:lnSpc>
            </a:pPr>
            <a:r>
              <a:rPr lang="en-US" sz="2100" dirty="0" smtClean="0"/>
              <a:t>Private supervision arrangements </a:t>
            </a:r>
          </a:p>
          <a:p>
            <a:pPr>
              <a:lnSpc>
                <a:spcPct val="80000"/>
              </a:lnSpc>
            </a:pPr>
            <a:r>
              <a:rPr lang="en-US" sz="2100" dirty="0" smtClean="0"/>
              <a:t>Advanced training programs, post-graduate institutes, peer support group, and some online therapists collectives</a:t>
            </a:r>
          </a:p>
          <a:p>
            <a:pPr>
              <a:lnSpc>
                <a:spcPct val="80000"/>
              </a:lnSpc>
            </a:pPr>
            <a:r>
              <a:rPr lang="en-US" sz="2100" dirty="0" smtClean="0"/>
              <a:t>Literature on the wounded healer – good resources</a:t>
            </a:r>
          </a:p>
          <a:p>
            <a:pPr>
              <a:lnSpc>
                <a:spcPct val="80000"/>
              </a:lnSpc>
            </a:pPr>
            <a:r>
              <a:rPr lang="en-US" sz="2100" dirty="0" smtClean="0"/>
              <a:t>Change the culture of your site – talk more openly about “wounded healers” and that we are all survivors of wounding</a:t>
            </a:r>
          </a:p>
          <a:p>
            <a:pPr>
              <a:lnSpc>
                <a:spcPct val="80000"/>
              </a:lnSpc>
            </a:pPr>
            <a:r>
              <a:rPr lang="en-US" sz="2100" dirty="0" smtClean="0"/>
              <a:t>Clinical consultation groups – one starting now supported by IHS</a:t>
            </a:r>
          </a:p>
        </p:txBody>
      </p:sp>
    </p:spTree>
    <p:extLst>
      <p:ext uri="{BB962C8B-B14F-4D97-AF65-F5344CB8AC3E}">
        <p14:creationId xmlns:p14="http://schemas.microsoft.com/office/powerpoint/2010/main" val="3243539740"/>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a:xfrm>
            <a:off x="457200" y="228600"/>
            <a:ext cx="8229600" cy="685800"/>
          </a:xfrm>
        </p:spPr>
        <p:txBody>
          <a:bodyPr/>
          <a:lstStyle/>
          <a:p>
            <a:pPr>
              <a:defRPr/>
            </a:pPr>
            <a:r>
              <a:rPr lang="en-US" sz="2800" dirty="0"/>
              <a:t>Wakiksuyapi (Memorial People)</a:t>
            </a:r>
          </a:p>
        </p:txBody>
      </p:sp>
      <p:sp>
        <p:nvSpPr>
          <p:cNvPr id="65540" name="Rectangle 3"/>
          <p:cNvSpPr>
            <a:spLocks noGrp="1" noChangeArrowheads="1"/>
          </p:cNvSpPr>
          <p:nvPr>
            <p:ph type="body" idx="1"/>
          </p:nvPr>
        </p:nvSpPr>
        <p:spPr>
          <a:xfrm>
            <a:off x="457200" y="990600"/>
            <a:ext cx="8229600" cy="5105400"/>
          </a:xfrm>
        </p:spPr>
        <p:txBody>
          <a:bodyPr/>
          <a:lstStyle/>
          <a:p>
            <a:pPr>
              <a:lnSpc>
                <a:spcPct val="90000"/>
              </a:lnSpc>
            </a:pPr>
            <a:r>
              <a:rPr lang="en-US" sz="2400" dirty="0" smtClean="0"/>
              <a:t>Takini Network/Institute as </a:t>
            </a:r>
            <a:r>
              <a:rPr lang="en-US" sz="2400" i="1" dirty="0" smtClean="0"/>
              <a:t>Wakiksuyapi</a:t>
            </a:r>
            <a:r>
              <a:rPr lang="en-US" sz="2400" dirty="0" smtClean="0"/>
              <a:t>, carrying the historical trauma but working on healing </a:t>
            </a:r>
          </a:p>
          <a:p>
            <a:pPr>
              <a:lnSpc>
                <a:spcPct val="90000"/>
              </a:lnSpc>
            </a:pPr>
            <a:r>
              <a:rPr lang="en-US" sz="2400" dirty="0" smtClean="0"/>
              <a:t>For the Lakota, specific </a:t>
            </a:r>
            <a:r>
              <a:rPr lang="en-US" sz="2400" i="1" dirty="0" smtClean="0"/>
              <a:t>tiospaye</a:t>
            </a:r>
            <a:r>
              <a:rPr lang="en-US" sz="2400" dirty="0" smtClean="0"/>
              <a:t> (extended kinship network) or bands may carry the trauma for the Nation, i.e. those most impacted by Wounded Knee Massacre</a:t>
            </a:r>
          </a:p>
          <a:p>
            <a:pPr>
              <a:lnSpc>
                <a:spcPct val="90000"/>
              </a:lnSpc>
            </a:pPr>
            <a:r>
              <a:rPr lang="en-US" sz="2400" dirty="0" smtClean="0"/>
              <a:t>We are descendants of traditional warriors and survivors, including 1890 Wounded Knee Massacre descendants; we are children of World War II Marine, Army, and Navy veterans; Takini includes Vietnam veterans and involving Korean War, OEF/OIF veterans</a:t>
            </a:r>
          </a:p>
          <a:p>
            <a:pPr>
              <a:lnSpc>
                <a:spcPct val="90000"/>
              </a:lnSpc>
            </a:pPr>
            <a:r>
              <a:rPr lang="en-US" sz="2400" dirty="0" smtClean="0"/>
              <a:t>Our awareness of being </a:t>
            </a:r>
            <a:r>
              <a:rPr lang="en-US" sz="2400" i="1" dirty="0" smtClean="0"/>
              <a:t>Wakiksuyapi</a:t>
            </a:r>
            <a:r>
              <a:rPr lang="en-US" sz="2400" dirty="0" smtClean="0"/>
              <a:t> in process of healing is important for effectiveness as therapists and healers </a:t>
            </a:r>
          </a:p>
        </p:txBody>
      </p:sp>
    </p:spTree>
    <p:extLst>
      <p:ext uri="{BB962C8B-B14F-4D97-AF65-F5344CB8AC3E}">
        <p14:creationId xmlns:p14="http://schemas.microsoft.com/office/powerpoint/2010/main" val="2695825548"/>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dirty="0"/>
              <a:t>© Maria Yellow Horse Brave Heart, PhD</a:t>
            </a:r>
          </a:p>
        </p:txBody>
      </p:sp>
      <p:sp>
        <p:nvSpPr>
          <p:cNvPr id="483330" name="Rectangle 2"/>
          <p:cNvSpPr>
            <a:spLocks noGrp="1" noChangeArrowheads="1"/>
          </p:cNvSpPr>
          <p:nvPr>
            <p:ph type="title"/>
          </p:nvPr>
        </p:nvSpPr>
        <p:spPr>
          <a:xfrm>
            <a:off x="533400" y="152400"/>
            <a:ext cx="8229600" cy="1143000"/>
          </a:xfrm>
        </p:spPr>
        <p:txBody>
          <a:bodyPr/>
          <a:lstStyle/>
          <a:p>
            <a:pPr marL="1117600" indent="-1117600">
              <a:defRPr/>
            </a:pPr>
            <a:r>
              <a:rPr lang="en-US" sz="2400" dirty="0" smtClean="0"/>
              <a:t>DSM </a:t>
            </a:r>
            <a:r>
              <a:rPr lang="en-US" sz="2400" dirty="0"/>
              <a:t>Cultural </a:t>
            </a:r>
            <a:r>
              <a:rPr lang="en-US" sz="2400" dirty="0" smtClean="0"/>
              <a:t>Formulation:</a:t>
            </a:r>
            <a:br>
              <a:rPr lang="en-US" sz="2400" dirty="0" smtClean="0"/>
            </a:br>
            <a:r>
              <a:rPr lang="en-US" sz="2400" i="1" dirty="0" smtClean="0"/>
              <a:t>Some Content Specific to Countertransference</a:t>
            </a:r>
            <a:r>
              <a:rPr lang="en-US" sz="2400" dirty="0" smtClean="0"/>
              <a:t> </a:t>
            </a:r>
            <a:endParaRPr lang="en-US" sz="2400" b="1" dirty="0">
              <a:solidFill>
                <a:srgbClr val="FF0000"/>
              </a:solidFill>
            </a:endParaRPr>
          </a:p>
        </p:txBody>
      </p:sp>
      <p:sp>
        <p:nvSpPr>
          <p:cNvPr id="36868" name="Rectangle 3"/>
          <p:cNvSpPr>
            <a:spLocks noGrp="1" noChangeArrowheads="1"/>
          </p:cNvSpPr>
          <p:nvPr>
            <p:ph type="body" idx="1"/>
          </p:nvPr>
        </p:nvSpPr>
        <p:spPr>
          <a:xfrm>
            <a:off x="457200" y="1295400"/>
            <a:ext cx="8229600" cy="4800600"/>
          </a:xfrm>
        </p:spPr>
        <p:txBody>
          <a:bodyPr/>
          <a:lstStyle/>
          <a:p>
            <a:pPr>
              <a:lnSpc>
                <a:spcPct val="80000"/>
              </a:lnSpc>
              <a:buFontTx/>
              <a:buNone/>
            </a:pPr>
            <a:r>
              <a:rPr lang="en-US" sz="2400" b="1" u="sng" dirty="0"/>
              <a:t>Cultural elements of the relationship between the individual and the clinician</a:t>
            </a:r>
          </a:p>
          <a:p>
            <a:pPr>
              <a:lnSpc>
                <a:spcPct val="80000"/>
              </a:lnSpc>
            </a:pPr>
            <a:r>
              <a:rPr lang="en-US" sz="2400" dirty="0"/>
              <a:t>Individual differences in culture &amp; social status between the individual &amp; clinician</a:t>
            </a:r>
          </a:p>
          <a:p>
            <a:pPr>
              <a:lnSpc>
                <a:spcPct val="80000"/>
              </a:lnSpc>
            </a:pPr>
            <a:r>
              <a:rPr lang="en-US" sz="2400" dirty="0"/>
              <a:t>Problems these differences may </a:t>
            </a:r>
            <a:r>
              <a:rPr lang="en-US" sz="2400" dirty="0" smtClean="0"/>
              <a:t>cause</a:t>
            </a:r>
          </a:p>
          <a:p>
            <a:pPr>
              <a:lnSpc>
                <a:spcPct val="80000"/>
              </a:lnSpc>
            </a:pPr>
            <a:r>
              <a:rPr lang="en-US" sz="2400" b="1" i="1" dirty="0" smtClean="0">
                <a:solidFill>
                  <a:srgbClr val="FFC000"/>
                </a:solidFill>
              </a:rPr>
              <a:t>Similarities may also be challenging – example working with a male Marine veteran and my own relationship with my deceased Marine father – and a Marine relative killed in Iraq - need for heightened awareness of countertransference issues</a:t>
            </a:r>
            <a:endParaRPr lang="en-US" sz="2400" b="1" i="1" dirty="0">
              <a:solidFill>
                <a:srgbClr val="FFC000"/>
              </a:solidFill>
            </a:endParaRPr>
          </a:p>
          <a:p>
            <a:pPr>
              <a:lnSpc>
                <a:spcPct val="80000"/>
              </a:lnSpc>
              <a:buFontTx/>
              <a:buNone/>
            </a:pPr>
            <a:r>
              <a:rPr lang="en-US" sz="2400" b="1" u="sng" dirty="0" smtClean="0"/>
              <a:t>Cultural Identity </a:t>
            </a:r>
            <a:endParaRPr lang="en-US" sz="2400" u="sng" dirty="0" smtClean="0"/>
          </a:p>
          <a:p>
            <a:pPr>
              <a:lnSpc>
                <a:spcPct val="80000"/>
              </a:lnSpc>
            </a:pPr>
            <a:r>
              <a:rPr lang="en-US" sz="2400" dirty="0" smtClean="0"/>
              <a:t>Ethnic or cultural reference group(s)</a:t>
            </a:r>
          </a:p>
          <a:p>
            <a:pPr>
              <a:lnSpc>
                <a:spcPct val="80000"/>
              </a:lnSpc>
            </a:pPr>
            <a:r>
              <a:rPr lang="en-US" sz="2400" dirty="0" smtClean="0"/>
              <a:t>Degree of involvement w/culture of origin &amp; host culture</a:t>
            </a:r>
          </a:p>
          <a:p>
            <a:pPr>
              <a:lnSpc>
                <a:spcPct val="80000"/>
              </a:lnSpc>
            </a:pPr>
            <a:r>
              <a:rPr lang="en-US" sz="2400" dirty="0" smtClean="0"/>
              <a:t>Language abilities, use, &amp; preference </a:t>
            </a:r>
          </a:p>
          <a:p>
            <a:pPr>
              <a:lnSpc>
                <a:spcPct val="80000"/>
              </a:lnSpc>
            </a:pPr>
            <a:r>
              <a:rPr lang="en-US" sz="2400" b="1" i="1" dirty="0" smtClean="0">
                <a:solidFill>
                  <a:srgbClr val="FFC000"/>
                </a:solidFill>
              </a:rPr>
              <a:t>Adding tribal military culture in this consideration</a:t>
            </a:r>
          </a:p>
          <a:p>
            <a:pPr>
              <a:lnSpc>
                <a:spcPct val="80000"/>
              </a:lnSpc>
              <a:buFontTx/>
              <a:buNone/>
            </a:pPr>
            <a:r>
              <a:rPr lang="en-US" sz="2400" dirty="0" smtClean="0"/>
              <a:t/>
            </a:r>
            <a:br>
              <a:rPr lang="en-US" sz="2400" dirty="0" smtClean="0"/>
            </a:br>
            <a:endParaRPr lang="en-US" sz="2400" b="1" dirty="0" smtClean="0"/>
          </a:p>
        </p:txBody>
      </p:sp>
    </p:spTree>
    <p:extLst>
      <p:ext uri="{BB962C8B-B14F-4D97-AF65-F5344CB8AC3E}">
        <p14:creationId xmlns:p14="http://schemas.microsoft.com/office/powerpoint/2010/main" val="4236802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52400"/>
          </a:xfrm>
        </p:spPr>
        <p:txBody>
          <a:bodyPr/>
          <a:lstStyle/>
          <a:p>
            <a:r>
              <a:rPr lang="en-US" sz="3200" dirty="0" smtClean="0"/>
              <a:t> </a:t>
            </a:r>
            <a:endParaRPr lang="en-US" sz="3200" dirty="0"/>
          </a:p>
        </p:txBody>
      </p:sp>
      <p:sp>
        <p:nvSpPr>
          <p:cNvPr id="3" name="Content Placeholder 2"/>
          <p:cNvSpPr>
            <a:spLocks noGrp="1"/>
          </p:cNvSpPr>
          <p:nvPr>
            <p:ph sz="half" idx="1"/>
          </p:nvPr>
        </p:nvSpPr>
        <p:spPr>
          <a:xfrm>
            <a:off x="390293" y="762000"/>
            <a:ext cx="3800707" cy="5356302"/>
          </a:xfrm>
        </p:spPr>
        <p:txBody>
          <a:bodyPr/>
          <a:lstStyle/>
          <a:p>
            <a:pPr marL="0" indent="0">
              <a:buNone/>
            </a:pPr>
            <a:r>
              <a:rPr lang="en-US" sz="2400" b="1" dirty="0">
                <a:solidFill>
                  <a:srgbClr val="92D050"/>
                </a:solidFill>
              </a:rPr>
              <a:t>Trauma Informed Paradigm</a:t>
            </a:r>
            <a:endParaRPr lang="en-US" sz="2400" b="1" dirty="0" smtClean="0">
              <a:solidFill>
                <a:srgbClr val="92D050"/>
              </a:solidFill>
            </a:endParaRPr>
          </a:p>
          <a:p>
            <a:pPr marL="0" indent="0">
              <a:buNone/>
            </a:pPr>
            <a:endParaRPr lang="en-US" sz="3200" dirty="0" smtClean="0">
              <a:solidFill>
                <a:srgbClr val="92D050"/>
              </a:solidFill>
            </a:endParaRPr>
          </a:p>
          <a:p>
            <a:pPr marL="0" indent="0">
              <a:buNone/>
            </a:pPr>
            <a:r>
              <a:rPr lang="en-US" sz="2000" dirty="0" smtClean="0">
                <a:solidFill>
                  <a:srgbClr val="92D050"/>
                </a:solidFill>
              </a:rPr>
              <a:t>“What happened to this person?”</a:t>
            </a:r>
          </a:p>
          <a:p>
            <a:pPr marL="0" indent="0">
              <a:buNone/>
            </a:pPr>
            <a:r>
              <a:rPr lang="en-US" sz="2000" dirty="0" smtClean="0">
                <a:solidFill>
                  <a:srgbClr val="92D050"/>
                </a:solidFill>
              </a:rPr>
              <a:t>“What’s strong with you?”</a:t>
            </a:r>
          </a:p>
          <a:p>
            <a:pPr marL="0" indent="0">
              <a:buNone/>
            </a:pPr>
            <a:r>
              <a:rPr lang="en-US" sz="2000" b="1" dirty="0" smtClean="0"/>
              <a:t>Historical </a:t>
            </a:r>
            <a:r>
              <a:rPr lang="en-US" sz="2000" b="1" dirty="0"/>
              <a:t>trauma informed:</a:t>
            </a:r>
            <a:r>
              <a:rPr lang="en-US" sz="2000" dirty="0"/>
              <a:t> </a:t>
            </a:r>
            <a:endParaRPr lang="en-US" sz="2000" dirty="0" smtClean="0"/>
          </a:p>
          <a:p>
            <a:pPr marL="0" indent="0">
              <a:buNone/>
            </a:pPr>
            <a:r>
              <a:rPr lang="en-US" sz="2000" dirty="0" smtClean="0"/>
              <a:t>“</a:t>
            </a:r>
            <a:r>
              <a:rPr lang="en-US" sz="2000" dirty="0"/>
              <a:t>What tribal traumatic events </a:t>
            </a:r>
            <a:r>
              <a:rPr lang="en-US" sz="2000" dirty="0" smtClean="0"/>
              <a:t>happened over </a:t>
            </a:r>
            <a:r>
              <a:rPr lang="en-US" sz="2000" dirty="0"/>
              <a:t>time?” </a:t>
            </a:r>
            <a:endParaRPr lang="en-US" sz="2000" dirty="0" smtClean="0"/>
          </a:p>
          <a:p>
            <a:pPr marL="0" indent="0">
              <a:buNone/>
            </a:pPr>
            <a:r>
              <a:rPr lang="en-US" sz="2000" dirty="0" smtClean="0"/>
              <a:t>“</a:t>
            </a:r>
            <a:r>
              <a:rPr lang="en-US" sz="2000" dirty="0"/>
              <a:t>What kind of school did you and family members attend</a:t>
            </a:r>
            <a:r>
              <a:rPr lang="en-US" sz="2000" dirty="0" smtClean="0"/>
              <a:t>?”</a:t>
            </a:r>
          </a:p>
        </p:txBody>
      </p:sp>
      <p:sp>
        <p:nvSpPr>
          <p:cNvPr id="5" name="Content Placeholder 4"/>
          <p:cNvSpPr>
            <a:spLocks noGrp="1"/>
          </p:cNvSpPr>
          <p:nvPr>
            <p:ph sz="half" idx="2"/>
          </p:nvPr>
        </p:nvSpPr>
        <p:spPr>
          <a:xfrm>
            <a:off x="4800600" y="762000"/>
            <a:ext cx="3810000" cy="5334000"/>
          </a:xfrm>
        </p:spPr>
        <p:txBody>
          <a:bodyPr/>
          <a:lstStyle/>
          <a:p>
            <a:pPr marL="0" lvl="0" indent="0">
              <a:buClr>
                <a:srgbClr val="E3E3FF"/>
              </a:buClr>
              <a:buNone/>
            </a:pPr>
            <a:r>
              <a:rPr lang="en-US" sz="2400" b="1" dirty="0" smtClean="0">
                <a:solidFill>
                  <a:srgbClr val="92D050"/>
                </a:solidFill>
              </a:rPr>
              <a:t>Standard Paradigm</a:t>
            </a:r>
          </a:p>
          <a:p>
            <a:pPr marL="0" lvl="0" indent="0">
              <a:buClr>
                <a:srgbClr val="E3E3FF"/>
              </a:buClr>
              <a:buNone/>
            </a:pPr>
            <a:endParaRPr lang="en-US" dirty="0">
              <a:solidFill>
                <a:srgbClr val="92D050"/>
              </a:solidFill>
            </a:endParaRPr>
          </a:p>
          <a:p>
            <a:pPr marL="0" lvl="0" indent="0">
              <a:buClr>
                <a:srgbClr val="E3E3FF"/>
              </a:buClr>
              <a:buNone/>
            </a:pPr>
            <a:endParaRPr lang="en-US" sz="2400" dirty="0">
              <a:solidFill>
                <a:srgbClr val="92D050"/>
              </a:solidFill>
            </a:endParaRPr>
          </a:p>
          <a:p>
            <a:pPr marL="0" lvl="0" indent="0">
              <a:buClr>
                <a:srgbClr val="E3E3FF"/>
              </a:buClr>
              <a:buNone/>
            </a:pPr>
            <a:r>
              <a:rPr lang="en-US" sz="2000" dirty="0" smtClean="0">
                <a:solidFill>
                  <a:srgbClr val="92D050"/>
                </a:solidFill>
              </a:rPr>
              <a:t>“What’s </a:t>
            </a:r>
            <a:r>
              <a:rPr lang="en-US" sz="2000" dirty="0">
                <a:solidFill>
                  <a:srgbClr val="92D050"/>
                </a:solidFill>
              </a:rPr>
              <a:t>wrong with this person</a:t>
            </a:r>
            <a:r>
              <a:rPr lang="en-US" sz="2000" dirty="0" smtClean="0">
                <a:solidFill>
                  <a:srgbClr val="92D050"/>
                </a:solidFill>
              </a:rPr>
              <a:t>?” “What’s wrong with you?”</a:t>
            </a:r>
            <a:r>
              <a:rPr lang="en-US" sz="2000" dirty="0"/>
              <a:t> </a:t>
            </a:r>
            <a:endParaRPr lang="en-US" sz="2000" dirty="0" smtClean="0"/>
          </a:p>
          <a:p>
            <a:pPr marL="0" indent="0">
              <a:buNone/>
            </a:pPr>
            <a:r>
              <a:rPr lang="en-US" sz="2000" dirty="0" smtClean="0"/>
              <a:t>NOT asking </a:t>
            </a:r>
            <a:r>
              <a:rPr lang="en-US" sz="2000" dirty="0"/>
              <a:t>about collective tribal </a:t>
            </a:r>
            <a:r>
              <a:rPr lang="en-US" sz="2000" dirty="0" smtClean="0"/>
              <a:t>history</a:t>
            </a:r>
            <a:endParaRPr lang="en-US" sz="2000" dirty="0"/>
          </a:p>
          <a:p>
            <a:pPr marL="0" indent="0">
              <a:buNone/>
            </a:pPr>
            <a:r>
              <a:rPr lang="en-US" sz="2000" dirty="0" smtClean="0"/>
              <a:t>NOT asking about </a:t>
            </a:r>
            <a:r>
              <a:rPr lang="en-US" sz="2000" dirty="0"/>
              <a:t>boarding </a:t>
            </a:r>
            <a:r>
              <a:rPr lang="en-US" sz="2000" dirty="0" smtClean="0"/>
              <a:t>school history or other tribal-specific  experiences and culture</a:t>
            </a:r>
            <a:endParaRPr lang="en-US" sz="2000" dirty="0" smtClean="0">
              <a:solidFill>
                <a:srgbClr val="92D050"/>
              </a:solidFill>
            </a:endParaRPr>
          </a:p>
        </p:txBody>
      </p:sp>
    </p:spTree>
    <p:extLst>
      <p:ext uri="{BB962C8B-B14F-4D97-AF65-F5344CB8AC3E}">
        <p14:creationId xmlns:p14="http://schemas.microsoft.com/office/powerpoint/2010/main" val="3927715632"/>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dirty="0"/>
              <a:t>© Maria Yellow Horse Brave Heart, PhD</a:t>
            </a:r>
          </a:p>
        </p:txBody>
      </p:sp>
      <p:sp>
        <p:nvSpPr>
          <p:cNvPr id="470018" name="Rectangle 2"/>
          <p:cNvSpPr>
            <a:spLocks noGrp="1" noChangeArrowheads="1"/>
          </p:cNvSpPr>
          <p:nvPr>
            <p:ph type="title"/>
          </p:nvPr>
        </p:nvSpPr>
        <p:spPr/>
        <p:txBody>
          <a:bodyPr/>
          <a:lstStyle/>
          <a:p>
            <a:pPr marL="1117600" indent="-1117600">
              <a:defRPr/>
            </a:pPr>
            <a:r>
              <a:rPr lang="en-US" sz="4000" dirty="0"/>
              <a:t>Culturally Sensitive Diagnosis: the </a:t>
            </a:r>
            <a:r>
              <a:rPr lang="en-US" sz="4000" dirty="0" smtClean="0"/>
              <a:t>DSM </a:t>
            </a:r>
            <a:r>
              <a:rPr lang="en-US" sz="4000" dirty="0"/>
              <a:t>Cultural Formulation</a:t>
            </a:r>
          </a:p>
        </p:txBody>
      </p:sp>
      <p:sp>
        <p:nvSpPr>
          <p:cNvPr id="38916" name="Rectangle 3"/>
          <p:cNvSpPr>
            <a:spLocks noGrp="1" noChangeArrowheads="1"/>
          </p:cNvSpPr>
          <p:nvPr>
            <p:ph type="body" idx="1"/>
          </p:nvPr>
        </p:nvSpPr>
        <p:spPr/>
        <p:txBody>
          <a:bodyPr/>
          <a:lstStyle/>
          <a:p>
            <a:pPr>
              <a:lnSpc>
                <a:spcPct val="80000"/>
              </a:lnSpc>
              <a:buFontTx/>
              <a:buNone/>
            </a:pPr>
            <a:r>
              <a:rPr lang="en-US" sz="2400" b="1" u="sng" dirty="0" smtClean="0"/>
              <a:t>Overall cultural assessment for diagnosis and care</a:t>
            </a:r>
          </a:p>
          <a:p>
            <a:pPr>
              <a:lnSpc>
                <a:spcPct val="80000"/>
              </a:lnSpc>
            </a:pPr>
            <a:r>
              <a:rPr lang="en-US" sz="2400" dirty="0" smtClean="0"/>
              <a:t>Discussion of how cultural considerations specifically influence comprehensive diagnosis and care</a:t>
            </a:r>
          </a:p>
          <a:p>
            <a:pPr>
              <a:lnSpc>
                <a:spcPct val="80000"/>
              </a:lnSpc>
              <a:buFontTx/>
              <a:buNone/>
            </a:pPr>
            <a:endParaRPr lang="en-US" sz="2400" dirty="0" smtClean="0"/>
          </a:p>
          <a:p>
            <a:pPr>
              <a:lnSpc>
                <a:spcPct val="80000"/>
              </a:lnSpc>
              <a:buFontTx/>
              <a:buNone/>
            </a:pPr>
            <a:r>
              <a:rPr lang="en-US" sz="2400" b="1" u="sng" dirty="0" smtClean="0"/>
              <a:t>Reference:</a:t>
            </a:r>
          </a:p>
          <a:p>
            <a:pPr>
              <a:lnSpc>
                <a:spcPct val="80000"/>
              </a:lnSpc>
              <a:buFontTx/>
              <a:buNone/>
            </a:pPr>
            <a:r>
              <a:rPr lang="en-US" sz="2400" dirty="0" smtClean="0"/>
              <a:t>Lewis-Fernandez, R. and Diaz, N. The Cultural Formulation: A method for assessing cultural factors affecting the clinical encounter. Psychiatric Quarterly, 2002, 73(4): 271-295. (Table 1, p. 275)</a:t>
            </a:r>
          </a:p>
          <a:p>
            <a:pPr>
              <a:lnSpc>
                <a:spcPct val="80000"/>
              </a:lnSpc>
              <a:buFontTx/>
              <a:buNone/>
            </a:pPr>
            <a:r>
              <a:rPr lang="en-US" sz="2400" dirty="0" smtClean="0"/>
              <a:t>*******************************************************************</a:t>
            </a:r>
          </a:p>
          <a:p>
            <a:pPr>
              <a:lnSpc>
                <a:spcPct val="80000"/>
              </a:lnSpc>
              <a:buFontTx/>
              <a:buNone/>
            </a:pPr>
            <a:r>
              <a:rPr lang="en-US" sz="2400" b="1" i="1" dirty="0" smtClean="0"/>
              <a:t>Examples for Native clients</a:t>
            </a:r>
            <a:r>
              <a:rPr lang="en-US" sz="2400" dirty="0" smtClean="0"/>
              <a:t>: skin color issues, risk for trauma exposure, traditional mourning practices, racism, unemployment rates, housing availability </a:t>
            </a:r>
          </a:p>
        </p:txBody>
      </p:sp>
    </p:spTree>
    <p:extLst>
      <p:ext uri="{BB962C8B-B14F-4D97-AF65-F5344CB8AC3E}">
        <p14:creationId xmlns:p14="http://schemas.microsoft.com/office/powerpoint/2010/main" val="3488905449"/>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Trauma </a:t>
            </a:r>
            <a:r>
              <a:rPr lang="en-US" sz="2800" dirty="0"/>
              <a:t>I</a:t>
            </a:r>
            <a:r>
              <a:rPr lang="en-US" sz="2800" dirty="0" smtClean="0"/>
              <a:t>nformed </a:t>
            </a:r>
            <a:r>
              <a:rPr lang="en-US" sz="2800" dirty="0"/>
              <a:t>S</a:t>
            </a:r>
            <a:r>
              <a:rPr lang="en-US" sz="2800" dirty="0" smtClean="0"/>
              <a:t>upervision – Awareness is Key!</a:t>
            </a:r>
            <a:endParaRPr lang="en-US" sz="2800" dirty="0"/>
          </a:p>
        </p:txBody>
      </p:sp>
      <p:sp>
        <p:nvSpPr>
          <p:cNvPr id="3" name="Content Placeholder 2"/>
          <p:cNvSpPr>
            <a:spLocks noGrp="1"/>
          </p:cNvSpPr>
          <p:nvPr>
            <p:ph idx="1"/>
          </p:nvPr>
        </p:nvSpPr>
        <p:spPr>
          <a:xfrm>
            <a:off x="457200" y="1295400"/>
            <a:ext cx="8229600" cy="4800600"/>
          </a:xfrm>
        </p:spPr>
        <p:txBody>
          <a:bodyPr>
            <a:noAutofit/>
          </a:bodyPr>
          <a:lstStyle/>
          <a:p>
            <a:r>
              <a:rPr lang="en-US" sz="2200" b="1" dirty="0" smtClean="0"/>
              <a:t>We bring our past into the workplace – not conscious</a:t>
            </a:r>
          </a:p>
          <a:p>
            <a:r>
              <a:rPr lang="en-US" sz="2200" b="1" dirty="0" smtClean="0"/>
              <a:t>We often reenact our family dynamics and traumatic histories in work and personal relationships [unconscious attempt to recreate and master trauma]</a:t>
            </a:r>
          </a:p>
          <a:p>
            <a:r>
              <a:rPr lang="en-US" sz="2200" b="1" dirty="0" smtClean="0"/>
              <a:t>We get triggered may have compassion fatigue</a:t>
            </a:r>
          </a:p>
          <a:p>
            <a:r>
              <a:rPr lang="en-US" sz="2200" b="1" i="1" dirty="0" smtClean="0"/>
              <a:t>Supervision as a parallel process</a:t>
            </a:r>
            <a:r>
              <a:rPr lang="en-US" sz="2200" b="1" dirty="0" smtClean="0"/>
              <a:t> – for behavioral health providers</a:t>
            </a:r>
            <a:r>
              <a:rPr lang="en-US" sz="2200" b="1" dirty="0"/>
              <a:t>, as we present a </a:t>
            </a:r>
            <a:r>
              <a:rPr lang="en-US" sz="2200" b="1" dirty="0" smtClean="0"/>
              <a:t>case we unconsciously bring in dynamics with the patient into the supervision– </a:t>
            </a:r>
            <a:r>
              <a:rPr lang="en-US" sz="2200" b="1" i="1" dirty="0" smtClean="0"/>
              <a:t>this is normal! Understanding this and using this in supervision help in comprehending the dynamics of a case and the therapeutic relationship</a:t>
            </a:r>
          </a:p>
          <a:p>
            <a:r>
              <a:rPr lang="en-US" sz="2200" b="1" dirty="0" smtClean="0"/>
              <a:t>Importance of self-care and attending to ones own trauma history and work those through – owe it to our patients and ourselves!</a:t>
            </a:r>
          </a:p>
        </p:txBody>
      </p:sp>
      <p:sp>
        <p:nvSpPr>
          <p:cNvPr id="4" name="Footer Placeholder 3"/>
          <p:cNvSpPr>
            <a:spLocks noGrp="1"/>
          </p:cNvSpPr>
          <p:nvPr>
            <p:ph type="ftr" sz="quarter" idx="11"/>
          </p:nvPr>
        </p:nvSpPr>
        <p:spPr>
          <a:xfrm>
            <a:off x="2362200" y="6248400"/>
            <a:ext cx="5029200" cy="457200"/>
          </a:xfrm>
        </p:spPr>
        <p:txBody>
          <a:bodyPr/>
          <a:lstStyle/>
          <a:p>
            <a:pPr>
              <a:defRPr/>
            </a:pPr>
            <a:r>
              <a:rPr lang="en-US" dirty="0" smtClean="0">
                <a:solidFill>
                  <a:srgbClr val="FFFFFF"/>
                </a:solidFill>
              </a:rPr>
              <a:t>Creating Cultures of Trauma Informed Care (CCTIC)</a:t>
            </a:r>
            <a:endParaRPr lang="en-US" dirty="0">
              <a:solidFill>
                <a:srgbClr val="FFFFFF"/>
              </a:solidFill>
            </a:endParaRPr>
          </a:p>
        </p:txBody>
      </p:sp>
    </p:spTree>
    <p:extLst>
      <p:ext uri="{BB962C8B-B14F-4D97-AF65-F5344CB8AC3E}">
        <p14:creationId xmlns:p14="http://schemas.microsoft.com/office/powerpoint/2010/main" val="2885883340"/>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lstStyle/>
          <a:p>
            <a:r>
              <a:rPr lang="en-US" sz="2800" dirty="0" smtClean="0"/>
              <a:t>Complex Trauma </a:t>
            </a:r>
            <a:endParaRPr lang="en-US" sz="2800" dirty="0"/>
          </a:p>
        </p:txBody>
      </p:sp>
      <p:sp>
        <p:nvSpPr>
          <p:cNvPr id="3" name="Content Placeholder 2"/>
          <p:cNvSpPr>
            <a:spLocks noGrp="1"/>
          </p:cNvSpPr>
          <p:nvPr>
            <p:ph idx="1"/>
          </p:nvPr>
        </p:nvSpPr>
        <p:spPr>
          <a:xfrm>
            <a:off x="457200" y="914400"/>
            <a:ext cx="8229600" cy="5181600"/>
          </a:xfrm>
        </p:spPr>
        <p:txBody>
          <a:bodyPr/>
          <a:lstStyle/>
          <a:p>
            <a:pPr lvl="0">
              <a:buClr>
                <a:srgbClr val="E3E3FF"/>
              </a:buClr>
            </a:pPr>
            <a:r>
              <a:rPr lang="en-US" sz="2200" dirty="0" smtClean="0">
                <a:solidFill>
                  <a:srgbClr val="FFFFFF"/>
                </a:solidFill>
              </a:rPr>
              <a:t>Not a DSM 5 diagnosis but planned for inclusion in ICD-11</a:t>
            </a:r>
          </a:p>
          <a:p>
            <a:pPr lvl="0">
              <a:buClr>
                <a:srgbClr val="E3E3FF"/>
              </a:buClr>
            </a:pPr>
            <a:r>
              <a:rPr lang="en-US" sz="2200" dirty="0" smtClean="0">
                <a:solidFill>
                  <a:srgbClr val="FFFFFF"/>
                </a:solidFill>
              </a:rPr>
              <a:t>DSM </a:t>
            </a:r>
            <a:r>
              <a:rPr lang="en-US" sz="2200" dirty="0">
                <a:solidFill>
                  <a:srgbClr val="FFFFFF"/>
                </a:solidFill>
              </a:rPr>
              <a:t>IV field trial showed that 92% of people with complex </a:t>
            </a:r>
            <a:r>
              <a:rPr lang="en-US" sz="2200" dirty="0" smtClean="0">
                <a:solidFill>
                  <a:srgbClr val="FFFFFF"/>
                </a:solidFill>
              </a:rPr>
              <a:t>PTSD/Complex Trauma also </a:t>
            </a:r>
            <a:r>
              <a:rPr lang="en-US" sz="2200" dirty="0">
                <a:solidFill>
                  <a:srgbClr val="FFFFFF"/>
                </a:solidFill>
              </a:rPr>
              <a:t>met diagnostic criteria for PTSD</a:t>
            </a:r>
          </a:p>
          <a:p>
            <a:pPr lvl="0">
              <a:buClr>
                <a:srgbClr val="E3E3FF"/>
              </a:buClr>
            </a:pPr>
            <a:r>
              <a:rPr lang="en-US" sz="2200" b="1" dirty="0" smtClean="0">
                <a:solidFill>
                  <a:srgbClr val="FF0000"/>
                </a:solidFill>
              </a:rPr>
              <a:t>PTSD doesn’t cover the intricacy of complex trauma nor historical trauma </a:t>
            </a:r>
          </a:p>
          <a:p>
            <a:pPr lvl="0">
              <a:buClr>
                <a:srgbClr val="E3E3FF"/>
              </a:buClr>
            </a:pPr>
            <a:r>
              <a:rPr lang="en-US" sz="2200" dirty="0" smtClean="0"/>
              <a:t>Found </a:t>
            </a:r>
            <a:r>
              <a:rPr lang="en-US" sz="2200" dirty="0"/>
              <a:t>in people who have experienced multiple, chronic or prolonged </a:t>
            </a:r>
            <a:r>
              <a:rPr lang="en-US" sz="2200" dirty="0" smtClean="0"/>
              <a:t>traumas </a:t>
            </a:r>
          </a:p>
          <a:p>
            <a:pPr lvl="0">
              <a:buClr>
                <a:srgbClr val="E3E3FF"/>
              </a:buClr>
            </a:pPr>
            <a:r>
              <a:rPr lang="en-US" sz="2200" dirty="0" smtClean="0"/>
              <a:t>Complex trauma congruent with Historical </a:t>
            </a:r>
            <a:r>
              <a:rPr lang="en-US" sz="2200" dirty="0"/>
              <a:t>T</a:t>
            </a:r>
            <a:r>
              <a:rPr lang="en-US" sz="2200" dirty="0" smtClean="0"/>
              <a:t>rauma Response but HTR includes generational prolonged and repeated trauma exposure</a:t>
            </a:r>
          </a:p>
          <a:p>
            <a:r>
              <a:rPr lang="en-US" sz="2200" dirty="0" smtClean="0"/>
              <a:t>Symptoms may include dissociation</a:t>
            </a:r>
            <a:r>
              <a:rPr lang="en-US" sz="2200" dirty="0"/>
              <a:t>, anger, depression, change in self concept, change in response to stressful </a:t>
            </a:r>
            <a:r>
              <a:rPr lang="en-US" sz="2200" dirty="0" smtClean="0"/>
              <a:t>events, irritability, frozen/restricted, flashbacks</a:t>
            </a:r>
            <a:r>
              <a:rPr lang="en-US" sz="2200" dirty="0"/>
              <a:t>, </a:t>
            </a:r>
            <a:r>
              <a:rPr lang="en-US" sz="2200" dirty="0" smtClean="0"/>
              <a:t>altered perceptions/beliefs – similar to features of HTR</a:t>
            </a:r>
            <a:endParaRPr lang="en-US" sz="2200" dirty="0"/>
          </a:p>
          <a:p>
            <a:pPr>
              <a:buClr>
                <a:srgbClr val="E3E3FF"/>
              </a:buClr>
            </a:pPr>
            <a:endParaRPr lang="en-US" sz="2200" dirty="0"/>
          </a:p>
          <a:p>
            <a:pPr lvl="0">
              <a:buClr>
                <a:srgbClr val="E3E3FF"/>
              </a:buClr>
            </a:pPr>
            <a:endParaRPr lang="en-US" sz="2200" dirty="0" smtClean="0">
              <a:solidFill>
                <a:srgbClr val="FFFFFF"/>
              </a:solidFill>
            </a:endParaRPr>
          </a:p>
          <a:p>
            <a:endParaRPr lang="en-US" dirty="0"/>
          </a:p>
        </p:txBody>
      </p:sp>
      <p:sp>
        <p:nvSpPr>
          <p:cNvPr id="4" name="Footer Placeholder 3"/>
          <p:cNvSpPr>
            <a:spLocks noGrp="1"/>
          </p:cNvSpPr>
          <p:nvPr>
            <p:ph type="ftr" sz="quarter" idx="11"/>
          </p:nvPr>
        </p:nvSpPr>
        <p:spPr/>
        <p:txBody>
          <a:bodyPr/>
          <a:lstStyle/>
          <a:p>
            <a:pPr>
              <a:defRPr/>
            </a:pPr>
            <a:endParaRPr lang="en-US" dirty="0">
              <a:solidFill>
                <a:srgbClr val="FFFFFF"/>
              </a:solidFill>
            </a:endParaRPr>
          </a:p>
        </p:txBody>
      </p:sp>
    </p:spTree>
    <p:extLst>
      <p:ext uri="{BB962C8B-B14F-4D97-AF65-F5344CB8AC3E}">
        <p14:creationId xmlns:p14="http://schemas.microsoft.com/office/powerpoint/2010/main" val="3909424178"/>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57200"/>
          </a:xfrm>
        </p:spPr>
        <p:txBody>
          <a:bodyPr/>
          <a:lstStyle/>
          <a:p>
            <a:r>
              <a:rPr lang="en-US" sz="2400" dirty="0" smtClean="0"/>
              <a:t>Complex Trauma and Historical Trauma</a:t>
            </a:r>
            <a:endParaRPr lang="en-US" sz="2400" dirty="0"/>
          </a:p>
        </p:txBody>
      </p:sp>
      <p:sp>
        <p:nvSpPr>
          <p:cNvPr id="3" name="Content Placeholder 2"/>
          <p:cNvSpPr>
            <a:spLocks noGrp="1"/>
          </p:cNvSpPr>
          <p:nvPr>
            <p:ph idx="1"/>
          </p:nvPr>
        </p:nvSpPr>
        <p:spPr>
          <a:xfrm>
            <a:off x="228600" y="990600"/>
            <a:ext cx="8763000" cy="5715000"/>
          </a:xfrm>
        </p:spPr>
        <p:txBody>
          <a:bodyPr>
            <a:noAutofit/>
          </a:bodyPr>
          <a:lstStyle/>
          <a:p>
            <a:r>
              <a:rPr lang="en-US" sz="2400" dirty="0" smtClean="0"/>
              <a:t>Complex trauma - prolonged, repeated trauma in </a:t>
            </a:r>
            <a:r>
              <a:rPr lang="en-US" sz="2400" dirty="0"/>
              <a:t>which the person was “in a state of captivity” physically or emotionally (</a:t>
            </a:r>
            <a:r>
              <a:rPr lang="en-US" sz="2400" dirty="0" smtClean="0"/>
              <a:t>Herman, 1997).</a:t>
            </a:r>
          </a:p>
          <a:p>
            <a:r>
              <a:rPr lang="en-US" sz="2400" dirty="0" smtClean="0"/>
              <a:t>Early reservation days and POW designation for some tribal groups</a:t>
            </a:r>
            <a:r>
              <a:rPr lang="en-US" sz="2400" dirty="0"/>
              <a:t>, massacres, colonization, forced </a:t>
            </a:r>
            <a:r>
              <a:rPr lang="en-US" sz="2400" dirty="0" smtClean="0"/>
              <a:t>separation of children from families and tribe, may be emotionally experienced as a legacy of living in a state of captivity. </a:t>
            </a:r>
          </a:p>
          <a:p>
            <a:r>
              <a:rPr lang="en-US" sz="2400" dirty="0" smtClean="0"/>
              <a:t>Treatment </a:t>
            </a:r>
            <a:r>
              <a:rPr lang="en-US" sz="2400" dirty="0"/>
              <a:t>involves need for </a:t>
            </a:r>
            <a:r>
              <a:rPr lang="en-US" sz="2400" dirty="0" smtClean="0"/>
              <a:t>person </a:t>
            </a:r>
            <a:r>
              <a:rPr lang="en-US" sz="2400" dirty="0"/>
              <a:t>to regain sense of control and power, and work in interpersonal </a:t>
            </a:r>
            <a:r>
              <a:rPr lang="en-US" sz="2400" dirty="0" smtClean="0"/>
              <a:t>relationships – many AIAN face repeated disruption in sense of agency and experiences collectively of powerlessness related to past and ongoing oppression, e.g. DAPL which has been triggering for AIAN</a:t>
            </a:r>
            <a:endParaRPr lang="en-US" sz="2400" dirty="0"/>
          </a:p>
          <a:p>
            <a:endParaRPr lang="en-US" sz="2400" dirty="0"/>
          </a:p>
        </p:txBody>
      </p:sp>
      <p:sp>
        <p:nvSpPr>
          <p:cNvPr id="4" name="Footer Placeholder 3"/>
          <p:cNvSpPr>
            <a:spLocks noGrp="1"/>
          </p:cNvSpPr>
          <p:nvPr>
            <p:ph type="ftr" sz="quarter" idx="11"/>
          </p:nvPr>
        </p:nvSpPr>
        <p:spPr/>
        <p:txBody>
          <a:bodyPr/>
          <a:lstStyle/>
          <a:p>
            <a:pPr>
              <a:defRPr/>
            </a:pPr>
            <a:endParaRPr lang="en-US" dirty="0">
              <a:solidFill>
                <a:srgbClr val="FFFFFF"/>
              </a:solidFill>
            </a:endParaRPr>
          </a:p>
        </p:txBody>
      </p:sp>
    </p:spTree>
    <p:extLst>
      <p:ext uri="{BB962C8B-B14F-4D97-AF65-F5344CB8AC3E}">
        <p14:creationId xmlns:p14="http://schemas.microsoft.com/office/powerpoint/2010/main" val="811991966"/>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Vicarious or Secondary Trauma</a:t>
            </a:r>
            <a:endParaRPr lang="en-US" sz="3600" dirty="0"/>
          </a:p>
        </p:txBody>
      </p:sp>
      <p:sp>
        <p:nvSpPr>
          <p:cNvPr id="3" name="Content Placeholder 2"/>
          <p:cNvSpPr>
            <a:spLocks noGrp="1"/>
          </p:cNvSpPr>
          <p:nvPr>
            <p:ph idx="1"/>
          </p:nvPr>
        </p:nvSpPr>
        <p:spPr>
          <a:xfrm>
            <a:off x="762000" y="1447800"/>
            <a:ext cx="8229600" cy="4495800"/>
          </a:xfrm>
        </p:spPr>
        <p:txBody>
          <a:bodyPr>
            <a:normAutofit/>
          </a:bodyPr>
          <a:lstStyle/>
          <a:p>
            <a:pPr>
              <a:spcAft>
                <a:spcPts val="600"/>
              </a:spcAft>
            </a:pPr>
            <a:r>
              <a:rPr lang="en-US" sz="2400" dirty="0" smtClean="0"/>
              <a:t>Experienced by healthcare providers</a:t>
            </a:r>
          </a:p>
          <a:p>
            <a:pPr lvl="1">
              <a:spcAft>
                <a:spcPts val="600"/>
              </a:spcAft>
            </a:pPr>
            <a:r>
              <a:rPr lang="en-US" sz="2000" dirty="0" smtClean="0"/>
              <a:t>Patients ill and dying</a:t>
            </a:r>
          </a:p>
          <a:p>
            <a:pPr lvl="1">
              <a:spcAft>
                <a:spcPts val="600"/>
              </a:spcAft>
            </a:pPr>
            <a:r>
              <a:rPr lang="en-US" sz="2000" dirty="0" smtClean="0"/>
              <a:t>Hearing stories of medical trauma</a:t>
            </a:r>
          </a:p>
          <a:p>
            <a:pPr lvl="1">
              <a:spcAft>
                <a:spcPts val="600"/>
              </a:spcAft>
            </a:pPr>
            <a:r>
              <a:rPr lang="en-US" sz="2000" dirty="0"/>
              <a:t>Experiencing historical trauma themselves</a:t>
            </a:r>
          </a:p>
          <a:p>
            <a:pPr lvl="1">
              <a:spcAft>
                <a:spcPts val="600"/>
              </a:spcAft>
            </a:pPr>
            <a:r>
              <a:rPr lang="en-US" sz="2000" dirty="0"/>
              <a:t>Experiencing trauma themselves</a:t>
            </a:r>
          </a:p>
          <a:p>
            <a:pPr>
              <a:spcAft>
                <a:spcPts val="600"/>
              </a:spcAft>
            </a:pPr>
            <a:r>
              <a:rPr lang="en-US" sz="2400" dirty="0"/>
              <a:t>Experienced by behavioral health providers</a:t>
            </a:r>
          </a:p>
          <a:p>
            <a:pPr lvl="1">
              <a:spcAft>
                <a:spcPts val="600"/>
              </a:spcAft>
            </a:pPr>
            <a:r>
              <a:rPr lang="en-US" sz="2000" dirty="0"/>
              <a:t>Hearing stories of trauma from their clients</a:t>
            </a:r>
          </a:p>
          <a:p>
            <a:pPr lvl="1">
              <a:spcAft>
                <a:spcPts val="600"/>
              </a:spcAft>
            </a:pPr>
            <a:r>
              <a:rPr lang="en-US" sz="2000" dirty="0"/>
              <a:t>Experiencing historical trauma themselves</a:t>
            </a:r>
          </a:p>
          <a:p>
            <a:pPr lvl="1">
              <a:spcAft>
                <a:spcPts val="600"/>
              </a:spcAft>
            </a:pPr>
            <a:r>
              <a:rPr lang="en-US" sz="2000" dirty="0"/>
              <a:t>Experiencing trauma themselves</a:t>
            </a:r>
          </a:p>
          <a:p>
            <a:pPr lvl="1">
              <a:spcAft>
                <a:spcPts val="600"/>
              </a:spcAft>
            </a:pPr>
            <a:endParaRPr lang="en-US" sz="2000" dirty="0"/>
          </a:p>
        </p:txBody>
      </p:sp>
    </p:spTree>
    <p:extLst>
      <p:ext uri="{BB962C8B-B14F-4D97-AF65-F5344CB8AC3E}">
        <p14:creationId xmlns:p14="http://schemas.microsoft.com/office/powerpoint/2010/main" val="949127253"/>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Trauma informed supervision</a:t>
            </a:r>
            <a:endParaRPr lang="en-US" sz="2800" dirty="0"/>
          </a:p>
        </p:txBody>
      </p:sp>
      <p:sp>
        <p:nvSpPr>
          <p:cNvPr id="3" name="Content Placeholder 2"/>
          <p:cNvSpPr>
            <a:spLocks noGrp="1"/>
          </p:cNvSpPr>
          <p:nvPr>
            <p:ph idx="1"/>
          </p:nvPr>
        </p:nvSpPr>
        <p:spPr>
          <a:xfrm>
            <a:off x="457200" y="1447800"/>
            <a:ext cx="8229600" cy="4648200"/>
          </a:xfrm>
        </p:spPr>
        <p:txBody>
          <a:bodyPr>
            <a:normAutofit/>
          </a:bodyPr>
          <a:lstStyle/>
          <a:p>
            <a:r>
              <a:rPr lang="en-US" sz="2800" b="1" dirty="0" smtClean="0"/>
              <a:t>Bringing ones past into the workplace</a:t>
            </a:r>
          </a:p>
          <a:p>
            <a:r>
              <a:rPr lang="en-US" sz="2800" b="1" dirty="0" smtClean="0"/>
              <a:t>Getting triggered, compassion fatigue, addressing self-care</a:t>
            </a:r>
          </a:p>
          <a:p>
            <a:r>
              <a:rPr lang="en-US" sz="2800" b="1" dirty="0" smtClean="0"/>
              <a:t>Supervision as a parallel process – when presenting a case, supervisor may start experiencing similar feelings that supervisee had in the clinical session or feelings that the patient may have had. Good to examine these – helpful to understanding the case</a:t>
            </a:r>
          </a:p>
          <a:p>
            <a:r>
              <a:rPr lang="en-US" sz="2800" b="1" dirty="0" smtClean="0"/>
              <a:t>Importance of self-care</a:t>
            </a:r>
          </a:p>
        </p:txBody>
      </p:sp>
      <p:sp>
        <p:nvSpPr>
          <p:cNvPr id="4" name="Footer Placeholder 3"/>
          <p:cNvSpPr>
            <a:spLocks noGrp="1"/>
          </p:cNvSpPr>
          <p:nvPr>
            <p:ph type="ftr" sz="quarter" idx="11"/>
          </p:nvPr>
        </p:nvSpPr>
        <p:spPr>
          <a:xfrm>
            <a:off x="2362200" y="6248400"/>
            <a:ext cx="5029200" cy="457200"/>
          </a:xfrm>
        </p:spPr>
        <p:txBody>
          <a:bodyPr/>
          <a:lstStyle/>
          <a:p>
            <a:pPr>
              <a:defRPr/>
            </a:pPr>
            <a:r>
              <a:rPr lang="en-US" dirty="0" smtClean="0">
                <a:solidFill>
                  <a:srgbClr val="FFFFFF"/>
                </a:solidFill>
              </a:rPr>
              <a:t>Creating Cultures of Trauma Informed Care (CCTIC)</a:t>
            </a:r>
            <a:endParaRPr lang="en-US" dirty="0">
              <a:solidFill>
                <a:srgbClr val="FFFFFF"/>
              </a:solidFill>
            </a:endParaRPr>
          </a:p>
        </p:txBody>
      </p:sp>
    </p:spTree>
    <p:extLst>
      <p:ext uri="{BB962C8B-B14F-4D97-AF65-F5344CB8AC3E}">
        <p14:creationId xmlns:p14="http://schemas.microsoft.com/office/powerpoint/2010/main" val="3486446833"/>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sz="2400" dirty="0" smtClean="0"/>
              <a:t>Trauma Informed Use of Self, Transference and Countertransference</a:t>
            </a:r>
            <a:endParaRPr lang="en-US" sz="2400" dirty="0"/>
          </a:p>
        </p:txBody>
      </p:sp>
      <p:sp>
        <p:nvSpPr>
          <p:cNvPr id="158723" name="Rectangle 3"/>
          <p:cNvSpPr>
            <a:spLocks noGrp="1" noChangeArrowheads="1"/>
          </p:cNvSpPr>
          <p:nvPr>
            <p:ph type="body" idx="1"/>
          </p:nvPr>
        </p:nvSpPr>
        <p:spPr>
          <a:xfrm>
            <a:off x="457200" y="1524000"/>
            <a:ext cx="8229600" cy="4572000"/>
          </a:xfrm>
        </p:spPr>
        <p:txBody>
          <a:bodyPr/>
          <a:lstStyle/>
          <a:p>
            <a:r>
              <a:rPr lang="en-US" sz="2200" dirty="0" smtClean="0"/>
              <a:t>Trauma narratives of patients will be triggering particularly if therapist has own trauma history.</a:t>
            </a:r>
          </a:p>
          <a:p>
            <a:r>
              <a:rPr lang="en-US" sz="2200" dirty="0" smtClean="0"/>
              <a:t>Developing comfort with one’s own reactions and working on healing from one’s own trauma is essential.</a:t>
            </a:r>
          </a:p>
          <a:p>
            <a:r>
              <a:rPr lang="en-US" sz="2200" b="1" dirty="0" smtClean="0"/>
              <a:t>Awareness of trauma is helpful rather than harmful </a:t>
            </a:r>
            <a:r>
              <a:rPr lang="en-US" sz="2200" dirty="0" smtClean="0"/>
              <a:t>(avoidance is worse as one can “act out” by not listening to the patient, shutting down emotionally, becoming judgmental, and interfering with the patient’s healing)</a:t>
            </a:r>
          </a:p>
          <a:p>
            <a:r>
              <a:rPr lang="en-US" sz="2200" dirty="0" smtClean="0"/>
              <a:t>Trauma informed care includes addressing providers own needs and healing. Review information on Secondary, Vicarious Trauma, Compassion Fatigue, and Burnout </a:t>
            </a:r>
            <a:endParaRPr lang="en-US" sz="2200" b="1" dirty="0" smtClean="0">
              <a:solidFill>
                <a:srgbClr val="FFFF00"/>
              </a:solidFill>
            </a:endParaRPr>
          </a:p>
        </p:txBody>
      </p:sp>
    </p:spTree>
    <p:extLst>
      <p:ext uri="{BB962C8B-B14F-4D97-AF65-F5344CB8AC3E}">
        <p14:creationId xmlns:p14="http://schemas.microsoft.com/office/powerpoint/2010/main" val="2985104381"/>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p:spPr>
        <p:txBody>
          <a:bodyPr/>
          <a:lstStyle/>
          <a:p>
            <a:r>
              <a:rPr lang="en-US" sz="2800" dirty="0" smtClean="0"/>
              <a:t>Complex Trauma </a:t>
            </a:r>
            <a:endParaRPr lang="en-US" sz="2800" dirty="0"/>
          </a:p>
        </p:txBody>
      </p:sp>
      <p:sp>
        <p:nvSpPr>
          <p:cNvPr id="3" name="Content Placeholder 2"/>
          <p:cNvSpPr>
            <a:spLocks noGrp="1"/>
          </p:cNvSpPr>
          <p:nvPr>
            <p:ph idx="1"/>
          </p:nvPr>
        </p:nvSpPr>
        <p:spPr>
          <a:xfrm>
            <a:off x="457200" y="914400"/>
            <a:ext cx="8229600" cy="5181600"/>
          </a:xfrm>
        </p:spPr>
        <p:txBody>
          <a:bodyPr/>
          <a:lstStyle/>
          <a:p>
            <a:pPr lvl="0">
              <a:buClr>
                <a:srgbClr val="E3E3FF"/>
              </a:buClr>
            </a:pPr>
            <a:r>
              <a:rPr lang="en-US" sz="2200" dirty="0" smtClean="0">
                <a:solidFill>
                  <a:srgbClr val="FFFFFF"/>
                </a:solidFill>
              </a:rPr>
              <a:t>Not a DSM 5 diagnosis but planned for inclusion in ICD-11</a:t>
            </a:r>
          </a:p>
          <a:p>
            <a:pPr lvl="0">
              <a:buClr>
                <a:srgbClr val="E3E3FF"/>
              </a:buClr>
            </a:pPr>
            <a:r>
              <a:rPr lang="en-US" sz="2200" dirty="0" smtClean="0">
                <a:solidFill>
                  <a:srgbClr val="FFFFFF"/>
                </a:solidFill>
              </a:rPr>
              <a:t>DSM </a:t>
            </a:r>
            <a:r>
              <a:rPr lang="en-US" sz="2200" dirty="0">
                <a:solidFill>
                  <a:srgbClr val="FFFFFF"/>
                </a:solidFill>
              </a:rPr>
              <a:t>IV field trial showed that 92% of people with complex </a:t>
            </a:r>
            <a:r>
              <a:rPr lang="en-US" sz="2200" dirty="0" smtClean="0">
                <a:solidFill>
                  <a:srgbClr val="FFFFFF"/>
                </a:solidFill>
              </a:rPr>
              <a:t>PTSD/Complex Trauma also </a:t>
            </a:r>
            <a:r>
              <a:rPr lang="en-US" sz="2200" dirty="0">
                <a:solidFill>
                  <a:srgbClr val="FFFFFF"/>
                </a:solidFill>
              </a:rPr>
              <a:t>met diagnostic criteria for PTSD</a:t>
            </a:r>
          </a:p>
          <a:p>
            <a:pPr lvl="0">
              <a:buClr>
                <a:srgbClr val="E3E3FF"/>
              </a:buClr>
            </a:pPr>
            <a:r>
              <a:rPr lang="en-US" sz="2200" dirty="0" smtClean="0">
                <a:solidFill>
                  <a:srgbClr val="FFFFFF"/>
                </a:solidFill>
              </a:rPr>
              <a:t>PTSD doesn’t cover the intricacy of complex trauma </a:t>
            </a:r>
          </a:p>
          <a:p>
            <a:pPr lvl="0">
              <a:buClr>
                <a:srgbClr val="E3E3FF"/>
              </a:buClr>
            </a:pPr>
            <a:r>
              <a:rPr lang="en-US" sz="2200" dirty="0" smtClean="0"/>
              <a:t>Found </a:t>
            </a:r>
            <a:r>
              <a:rPr lang="en-US" sz="2200" dirty="0"/>
              <a:t>in people who have experienced multiple, chronic or prolonged </a:t>
            </a:r>
            <a:r>
              <a:rPr lang="en-US" sz="2200" dirty="0" smtClean="0"/>
              <a:t>traumas </a:t>
            </a:r>
          </a:p>
          <a:p>
            <a:pPr lvl="0">
              <a:buClr>
                <a:srgbClr val="E3E3FF"/>
              </a:buClr>
            </a:pPr>
            <a:r>
              <a:rPr lang="en-US" sz="2200" dirty="0" smtClean="0"/>
              <a:t>Complex trauma congruent with Historical </a:t>
            </a:r>
            <a:r>
              <a:rPr lang="en-US" sz="2200" dirty="0"/>
              <a:t>T</a:t>
            </a:r>
            <a:r>
              <a:rPr lang="en-US" sz="2200" dirty="0" smtClean="0"/>
              <a:t>rauma Response but HTR includes generational prolonged and repeated trauma exposure</a:t>
            </a:r>
          </a:p>
          <a:p>
            <a:r>
              <a:rPr lang="en-US" sz="2200" dirty="0" smtClean="0"/>
              <a:t>Symptoms may include dissociation</a:t>
            </a:r>
            <a:r>
              <a:rPr lang="en-US" sz="2200" dirty="0"/>
              <a:t>, anger, depression, change in self concept, change in response to stressful </a:t>
            </a:r>
            <a:r>
              <a:rPr lang="en-US" sz="2200" dirty="0" smtClean="0"/>
              <a:t>events, irritability, frozen/restricted, flashbacks</a:t>
            </a:r>
            <a:r>
              <a:rPr lang="en-US" sz="2200" dirty="0"/>
              <a:t>, </a:t>
            </a:r>
            <a:r>
              <a:rPr lang="en-US" sz="2200" dirty="0" smtClean="0"/>
              <a:t>altered perceptions/beliefs – similar to features of HTR</a:t>
            </a:r>
            <a:endParaRPr lang="en-US" sz="2200" dirty="0"/>
          </a:p>
          <a:p>
            <a:pPr>
              <a:buClr>
                <a:srgbClr val="E3E3FF"/>
              </a:buClr>
            </a:pPr>
            <a:endParaRPr lang="en-US" sz="2200" dirty="0"/>
          </a:p>
          <a:p>
            <a:pPr lvl="0">
              <a:buClr>
                <a:srgbClr val="E3E3FF"/>
              </a:buClr>
            </a:pPr>
            <a:endParaRPr lang="en-US" sz="2200" dirty="0" smtClean="0">
              <a:solidFill>
                <a:srgbClr val="FFFFFF"/>
              </a:solidFill>
            </a:endParaRPr>
          </a:p>
          <a:p>
            <a:endParaRPr lang="en-US" dirty="0"/>
          </a:p>
        </p:txBody>
      </p:sp>
      <p:sp>
        <p:nvSpPr>
          <p:cNvPr id="4" name="Footer Placeholder 3"/>
          <p:cNvSpPr>
            <a:spLocks noGrp="1"/>
          </p:cNvSpPr>
          <p:nvPr>
            <p:ph type="ftr" sz="quarter" idx="11"/>
          </p:nvPr>
        </p:nvSpPr>
        <p:spPr/>
        <p:txBody>
          <a:bodyPr/>
          <a:lstStyle/>
          <a:p>
            <a:pPr>
              <a:defRPr/>
            </a:pPr>
            <a:endParaRPr lang="en-US" dirty="0">
              <a:solidFill>
                <a:srgbClr val="FFFFFF"/>
              </a:solidFill>
            </a:endParaRPr>
          </a:p>
        </p:txBody>
      </p:sp>
    </p:spTree>
    <p:extLst>
      <p:ext uri="{BB962C8B-B14F-4D97-AF65-F5344CB8AC3E}">
        <p14:creationId xmlns:p14="http://schemas.microsoft.com/office/powerpoint/2010/main" val="31984046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dirty="0"/>
              <a:t>© Maria Yellow Horse Brave Heart, PhD</a:t>
            </a:r>
          </a:p>
        </p:txBody>
      </p:sp>
      <p:sp>
        <p:nvSpPr>
          <p:cNvPr id="481282" name="Rectangle 2"/>
          <p:cNvSpPr>
            <a:spLocks noGrp="1" noChangeArrowheads="1"/>
          </p:cNvSpPr>
          <p:nvPr>
            <p:ph type="title"/>
          </p:nvPr>
        </p:nvSpPr>
        <p:spPr>
          <a:xfrm>
            <a:off x="0" y="152400"/>
            <a:ext cx="9144000" cy="762000"/>
          </a:xfrm>
        </p:spPr>
        <p:txBody>
          <a:bodyPr/>
          <a:lstStyle/>
          <a:p>
            <a:pPr>
              <a:defRPr/>
            </a:pPr>
            <a:r>
              <a:rPr lang="en-US" sz="2400" dirty="0" smtClean="0"/>
              <a:t>Culturally &amp; Historically Responsive Assessment</a:t>
            </a:r>
            <a:endParaRPr lang="en-US" sz="2400" dirty="0"/>
          </a:p>
        </p:txBody>
      </p:sp>
      <p:sp>
        <p:nvSpPr>
          <p:cNvPr id="41988" name="Rectangle 3"/>
          <p:cNvSpPr>
            <a:spLocks noGrp="1" noChangeArrowheads="1"/>
          </p:cNvSpPr>
          <p:nvPr>
            <p:ph type="body" idx="1"/>
          </p:nvPr>
        </p:nvSpPr>
        <p:spPr>
          <a:xfrm>
            <a:off x="838200" y="990600"/>
            <a:ext cx="7772400" cy="5257800"/>
          </a:xfrm>
        </p:spPr>
        <p:txBody>
          <a:bodyPr/>
          <a:lstStyle/>
          <a:p>
            <a:pPr>
              <a:spcAft>
                <a:spcPts val="600"/>
              </a:spcAft>
            </a:pPr>
            <a:r>
              <a:rPr lang="en-US" sz="2000" dirty="0" smtClean="0"/>
              <a:t>Explore generational boarding school history, tribal traumatic events, and how these were/are processed</a:t>
            </a:r>
          </a:p>
          <a:p>
            <a:pPr>
              <a:spcAft>
                <a:spcPts val="600"/>
              </a:spcAft>
            </a:pPr>
            <a:r>
              <a:rPr lang="en-US" sz="2000" dirty="0" smtClean="0"/>
              <a:t>Explore degree of involvement in traditional Indigenous culture</a:t>
            </a:r>
          </a:p>
          <a:p>
            <a:pPr>
              <a:spcAft>
                <a:spcPts val="600"/>
              </a:spcAft>
            </a:pPr>
            <a:r>
              <a:rPr lang="en-US" sz="2000" dirty="0" smtClean="0"/>
              <a:t>Consider tribal relocations, migration, trauma in tribal community of origin, language</a:t>
            </a:r>
          </a:p>
          <a:p>
            <a:pPr>
              <a:lnSpc>
                <a:spcPct val="80000"/>
              </a:lnSpc>
            </a:pPr>
            <a:r>
              <a:rPr lang="en-US" sz="2000" dirty="0" smtClean="0"/>
              <a:t>Attend to cultural explanation of symptoms, preferences </a:t>
            </a:r>
            <a:r>
              <a:rPr lang="en-US" sz="2000" dirty="0"/>
              <a:t>for sources of </a:t>
            </a:r>
            <a:r>
              <a:rPr lang="en-US" sz="2000" dirty="0" smtClean="0"/>
              <a:t>care, including traditional healing</a:t>
            </a:r>
          </a:p>
          <a:p>
            <a:pPr>
              <a:lnSpc>
                <a:spcPct val="80000"/>
              </a:lnSpc>
            </a:pPr>
            <a:r>
              <a:rPr lang="en-US" sz="2000" dirty="0"/>
              <a:t>Role of </a:t>
            </a:r>
            <a:r>
              <a:rPr lang="en-US" sz="2000" dirty="0" smtClean="0"/>
              <a:t>spiritual practices </a:t>
            </a:r>
            <a:r>
              <a:rPr lang="en-US" sz="2000" dirty="0"/>
              <a:t>&amp; kin networks in providing </a:t>
            </a:r>
            <a:r>
              <a:rPr lang="en-US" sz="2000" dirty="0" smtClean="0"/>
              <a:t>support</a:t>
            </a:r>
            <a:endParaRPr lang="en-US" sz="2000" dirty="0"/>
          </a:p>
          <a:p>
            <a:pPr>
              <a:lnSpc>
                <a:spcPct val="80000"/>
              </a:lnSpc>
            </a:pPr>
            <a:r>
              <a:rPr lang="en-US" sz="2000" dirty="0" smtClean="0"/>
              <a:t>Other issues: skin color (potential for increased risk for discrimination and race-related </a:t>
            </a:r>
            <a:r>
              <a:rPr lang="en-US" sz="2000" dirty="0"/>
              <a:t>trauma </a:t>
            </a:r>
            <a:r>
              <a:rPr lang="en-US" sz="2000" dirty="0" smtClean="0"/>
              <a:t>exposure), </a:t>
            </a:r>
            <a:r>
              <a:rPr lang="en-US" sz="2000" dirty="0"/>
              <a:t>traditional mourning practices, </a:t>
            </a:r>
            <a:r>
              <a:rPr lang="en-US" sz="2000" dirty="0" smtClean="0"/>
              <a:t>unemployment </a:t>
            </a:r>
            <a:r>
              <a:rPr lang="en-US" sz="2000" dirty="0"/>
              <a:t>rates, housing availability </a:t>
            </a:r>
            <a:endParaRPr lang="en-US" sz="2000" dirty="0" smtClean="0"/>
          </a:p>
          <a:p>
            <a:pPr>
              <a:lnSpc>
                <a:spcPct val="80000"/>
              </a:lnSpc>
            </a:pPr>
            <a:r>
              <a:rPr lang="en-US" sz="2000" dirty="0" smtClean="0"/>
              <a:t>Individual differences in culture &amp; social status between the individual &amp; clinician and potential impact upon care</a:t>
            </a:r>
          </a:p>
          <a:p>
            <a:pPr>
              <a:lnSpc>
                <a:spcPct val="80000"/>
              </a:lnSpc>
            </a:pPr>
            <a:r>
              <a:rPr lang="en-US" sz="2100" b="1" dirty="0" smtClean="0"/>
              <a:t>Utilize DSM Cultural Formulation in ALL behavioral health assessments</a:t>
            </a:r>
          </a:p>
        </p:txBody>
      </p:sp>
    </p:spTree>
    <p:extLst>
      <p:ext uri="{BB962C8B-B14F-4D97-AF65-F5344CB8AC3E}">
        <p14:creationId xmlns:p14="http://schemas.microsoft.com/office/powerpoint/2010/main" val="1700738409"/>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dirty="0"/>
              <a:t>© Maria Yellow Horse Brave Heart, PhD</a:t>
            </a:r>
          </a:p>
        </p:txBody>
      </p:sp>
      <p:sp>
        <p:nvSpPr>
          <p:cNvPr id="479234" name="Rectangle 2"/>
          <p:cNvSpPr>
            <a:spLocks noGrp="1" noChangeArrowheads="1"/>
          </p:cNvSpPr>
          <p:nvPr>
            <p:ph type="title"/>
          </p:nvPr>
        </p:nvSpPr>
        <p:spPr/>
        <p:txBody>
          <a:bodyPr/>
          <a:lstStyle/>
          <a:p>
            <a:pPr>
              <a:defRPr/>
            </a:pPr>
            <a:r>
              <a:rPr lang="en-US" sz="2800" dirty="0"/>
              <a:t>Cultural Formulation </a:t>
            </a:r>
            <a:r>
              <a:rPr lang="en-US" sz="2800" dirty="0" smtClean="0"/>
              <a:t>(cont.) specific to AIAN</a:t>
            </a:r>
            <a:endParaRPr lang="en-US" sz="2800" dirty="0"/>
          </a:p>
        </p:txBody>
      </p:sp>
      <p:sp>
        <p:nvSpPr>
          <p:cNvPr id="39940" name="Rectangle 3"/>
          <p:cNvSpPr>
            <a:spLocks noGrp="1" noChangeArrowheads="1"/>
          </p:cNvSpPr>
          <p:nvPr>
            <p:ph type="body" idx="1"/>
          </p:nvPr>
        </p:nvSpPr>
        <p:spPr>
          <a:xfrm>
            <a:off x="457200" y="1295400"/>
            <a:ext cx="8229600" cy="4800600"/>
          </a:xfrm>
        </p:spPr>
        <p:txBody>
          <a:bodyPr/>
          <a:lstStyle/>
          <a:p>
            <a:pPr>
              <a:lnSpc>
                <a:spcPct val="90000"/>
              </a:lnSpc>
            </a:pPr>
            <a:r>
              <a:rPr lang="en-US" sz="2800" dirty="0" smtClean="0"/>
              <a:t>Indirect styles of communication, values of non-interference and non-intrusiveness, &amp; polite reserve may delay help-seeking and true presenting problem</a:t>
            </a:r>
          </a:p>
          <a:p>
            <a:pPr>
              <a:defRPr/>
            </a:pPr>
            <a:r>
              <a:rPr lang="en-US" sz="2800" dirty="0" smtClean="0"/>
              <a:t>Variation in eye contact; cultural differences in personal space &amp; cross-gender interaction</a:t>
            </a:r>
          </a:p>
          <a:p>
            <a:pPr>
              <a:defRPr/>
            </a:pPr>
            <a:r>
              <a:rPr kumimoji="1" lang="en-US" sz="2800" dirty="0" smtClean="0">
                <a:effectLst>
                  <a:outerShdw blurRad="38100" dist="38100" dir="2700000" algn="tl">
                    <a:srgbClr val="000000"/>
                  </a:outerShdw>
                </a:effectLst>
              </a:rPr>
              <a:t>Listening </a:t>
            </a:r>
            <a:r>
              <a:rPr kumimoji="1" lang="en-US" sz="2800" dirty="0">
                <a:effectLst>
                  <a:outerShdw blurRad="38100" dist="38100" dir="2700000" algn="tl">
                    <a:srgbClr val="000000"/>
                  </a:outerShdw>
                </a:effectLst>
              </a:rPr>
              <a:t>for the meaning in the metaphor</a:t>
            </a:r>
          </a:p>
          <a:p>
            <a:pPr>
              <a:defRPr/>
            </a:pPr>
            <a:r>
              <a:rPr kumimoji="1" lang="en-US" sz="2800" dirty="0">
                <a:effectLst>
                  <a:outerShdw blurRad="38100" dist="38100" dir="2700000" algn="tl">
                    <a:srgbClr val="000000"/>
                  </a:outerShdw>
                </a:effectLst>
              </a:rPr>
              <a:t>Client use of narratives, stories; talking in the displacement</a:t>
            </a:r>
          </a:p>
          <a:p>
            <a:pPr>
              <a:lnSpc>
                <a:spcPct val="90000"/>
              </a:lnSpc>
            </a:pPr>
            <a:r>
              <a:rPr kumimoji="1" lang="en-US" sz="2800" dirty="0">
                <a:effectLst>
                  <a:outerShdw blurRad="38100" dist="38100" dir="2700000" algn="tl">
                    <a:srgbClr val="000000"/>
                  </a:outerShdw>
                </a:effectLst>
              </a:rPr>
              <a:t>Beginning phase may be longer</a:t>
            </a:r>
          </a:p>
          <a:p>
            <a:pPr>
              <a:lnSpc>
                <a:spcPct val="90000"/>
              </a:lnSpc>
            </a:pPr>
            <a:endParaRPr lang="en-US" sz="2800" dirty="0" smtClean="0"/>
          </a:p>
          <a:p>
            <a:pPr>
              <a:lnSpc>
                <a:spcPct val="90000"/>
              </a:lnSpc>
            </a:pPr>
            <a:endParaRPr lang="en-US" sz="2400" dirty="0" smtClean="0"/>
          </a:p>
        </p:txBody>
      </p:sp>
    </p:spTree>
    <p:extLst>
      <p:ext uri="{BB962C8B-B14F-4D97-AF65-F5344CB8AC3E}">
        <p14:creationId xmlns:p14="http://schemas.microsoft.com/office/powerpoint/2010/main" val="1926809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04800"/>
            <a:ext cx="9144000" cy="1828800"/>
          </a:xfrm>
        </p:spPr>
        <p:txBody>
          <a:bodyPr>
            <a:noAutofit/>
          </a:bodyPr>
          <a:lstStyle/>
          <a:p>
            <a:r>
              <a:rPr lang="en-US" sz="3200" dirty="0" smtClean="0"/>
              <a:t>Human Services Relationship</a:t>
            </a:r>
            <a:r>
              <a:rPr lang="en-US" sz="3600" dirty="0" smtClean="0"/>
              <a:t/>
            </a:r>
            <a:br>
              <a:rPr lang="en-US" sz="3600" dirty="0" smtClean="0"/>
            </a:br>
            <a:r>
              <a:rPr lang="en-US" sz="3600" dirty="0" smtClean="0"/>
              <a:t/>
            </a:r>
            <a:br>
              <a:rPr lang="en-US" sz="3600" dirty="0" smtClean="0"/>
            </a:br>
            <a:r>
              <a:rPr lang="en-US" sz="2800" dirty="0" smtClean="0">
                <a:solidFill>
                  <a:srgbClr val="00B050"/>
                </a:solidFill>
              </a:rPr>
              <a:t>Standard</a:t>
            </a:r>
            <a:r>
              <a:rPr lang="en-US" sz="2800" dirty="0" smtClean="0"/>
              <a:t>			</a:t>
            </a:r>
            <a:r>
              <a:rPr lang="en-US" sz="2800" dirty="0" smtClean="0">
                <a:solidFill>
                  <a:srgbClr val="00B050"/>
                </a:solidFill>
              </a:rPr>
              <a:t>Trauma-Informed</a:t>
            </a:r>
            <a:endParaRPr lang="en-US" sz="3600" dirty="0">
              <a:solidFill>
                <a:srgbClr val="00B050"/>
              </a:solidFill>
            </a:endParaRPr>
          </a:p>
        </p:txBody>
      </p:sp>
      <p:sp>
        <p:nvSpPr>
          <p:cNvPr id="5" name="Content Placeholder 4"/>
          <p:cNvSpPr>
            <a:spLocks noGrp="1"/>
          </p:cNvSpPr>
          <p:nvPr>
            <p:ph sz="half" idx="1"/>
          </p:nvPr>
        </p:nvSpPr>
        <p:spPr>
          <a:xfrm>
            <a:off x="762000" y="2057400"/>
            <a:ext cx="3657600" cy="3784600"/>
          </a:xfrm>
        </p:spPr>
        <p:txBody>
          <a:bodyPr/>
          <a:lstStyle/>
          <a:p>
            <a:r>
              <a:rPr lang="en-US" sz="2000" dirty="0" smtClean="0"/>
              <a:t>Hierarchical</a:t>
            </a:r>
          </a:p>
          <a:p>
            <a:r>
              <a:rPr lang="en-US" sz="2000" dirty="0" smtClean="0"/>
              <a:t>Trust is assumed</a:t>
            </a:r>
          </a:p>
          <a:p>
            <a:r>
              <a:rPr lang="en-US" sz="2000" dirty="0" smtClean="0"/>
              <a:t>Safety is assumed</a:t>
            </a:r>
          </a:p>
          <a:p>
            <a:endParaRPr lang="en-US" sz="2000" dirty="0" smtClean="0"/>
          </a:p>
          <a:p>
            <a:r>
              <a:rPr lang="en-US" sz="2000" dirty="0" smtClean="0"/>
              <a:t>Patient is passive recipient of services (or chooses from a menu)</a:t>
            </a:r>
          </a:p>
          <a:p>
            <a:endParaRPr lang="en-US" sz="2400" dirty="0"/>
          </a:p>
        </p:txBody>
      </p:sp>
      <p:sp>
        <p:nvSpPr>
          <p:cNvPr id="6" name="Content Placeholder 5"/>
          <p:cNvSpPr>
            <a:spLocks noGrp="1"/>
          </p:cNvSpPr>
          <p:nvPr>
            <p:ph sz="half" idx="2"/>
          </p:nvPr>
        </p:nvSpPr>
        <p:spPr>
          <a:xfrm>
            <a:off x="4876800" y="2057400"/>
            <a:ext cx="3810000" cy="3886200"/>
          </a:xfrm>
        </p:spPr>
        <p:txBody>
          <a:bodyPr/>
          <a:lstStyle/>
          <a:p>
            <a:r>
              <a:rPr lang="en-US" sz="2000" dirty="0" smtClean="0"/>
              <a:t>Collaborative</a:t>
            </a:r>
          </a:p>
          <a:p>
            <a:r>
              <a:rPr lang="en-US" sz="2000" dirty="0" smtClean="0"/>
              <a:t>Trust is developed over time</a:t>
            </a:r>
          </a:p>
          <a:p>
            <a:r>
              <a:rPr lang="en-US" sz="2000" dirty="0" smtClean="0"/>
              <a:t>Steps are taken to ensure safety</a:t>
            </a:r>
          </a:p>
          <a:p>
            <a:r>
              <a:rPr lang="en-US" sz="2000" dirty="0" smtClean="0"/>
              <a:t>Patient is encouraged/skills developed to express choice</a:t>
            </a:r>
          </a:p>
          <a:p>
            <a:endParaRPr lang="en-US" sz="2400" dirty="0"/>
          </a:p>
        </p:txBody>
      </p:sp>
      <p:sp>
        <p:nvSpPr>
          <p:cNvPr id="2" name="Footer Placeholder 1"/>
          <p:cNvSpPr>
            <a:spLocks noGrp="1"/>
          </p:cNvSpPr>
          <p:nvPr>
            <p:ph type="ftr" sz="quarter" idx="11"/>
          </p:nvPr>
        </p:nvSpPr>
        <p:spPr>
          <a:xfrm>
            <a:off x="1905000" y="6248400"/>
            <a:ext cx="4114800" cy="457200"/>
          </a:xfrm>
        </p:spPr>
        <p:txBody>
          <a:bodyPr/>
          <a:lstStyle/>
          <a:p>
            <a:pPr>
              <a:defRPr/>
            </a:pPr>
            <a:r>
              <a:rPr lang="en-US" sz="1100" dirty="0">
                <a:solidFill>
                  <a:srgbClr val="FFFFFF"/>
                </a:solidFill>
              </a:rPr>
              <a:t>Community Connections Trauma Informed Care (CCTIC)</a:t>
            </a:r>
          </a:p>
          <a:p>
            <a:pPr>
              <a:defRPr/>
            </a:pPr>
            <a:endParaRPr lang="en-US" sz="1100" dirty="0">
              <a:solidFill>
                <a:srgbClr val="FFFFFF"/>
              </a:solidFill>
            </a:endParaRPr>
          </a:p>
        </p:txBody>
      </p:sp>
    </p:spTree>
    <p:extLst>
      <p:ext uri="{BB962C8B-B14F-4D97-AF65-F5344CB8AC3E}">
        <p14:creationId xmlns:p14="http://schemas.microsoft.com/office/powerpoint/2010/main" val="1775783843"/>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05000"/>
          </a:xfrm>
        </p:spPr>
        <p:txBody>
          <a:bodyPr>
            <a:noAutofit/>
          </a:bodyPr>
          <a:lstStyle/>
          <a:p>
            <a:r>
              <a:rPr lang="en-US" sz="3200" b="1" dirty="0"/>
              <a:t>The Ethics of </a:t>
            </a:r>
            <a:r>
              <a:rPr lang="en-US" sz="3200" b="1" dirty="0" smtClean="0"/>
              <a:t>Self-Care:</a:t>
            </a:r>
            <a:r>
              <a:rPr lang="en-US" sz="3200" dirty="0"/>
              <a:t> </a:t>
            </a:r>
            <a:r>
              <a:rPr lang="en-US" sz="3200" dirty="0" smtClean="0"/>
              <a:t/>
            </a:r>
            <a:br>
              <a:rPr lang="en-US" sz="3200" dirty="0" smtClean="0"/>
            </a:br>
            <a:r>
              <a:rPr lang="en-US" sz="3200" dirty="0" smtClean="0"/>
              <a:t>Standards </a:t>
            </a:r>
            <a:r>
              <a:rPr lang="en-US" sz="3200" dirty="0"/>
              <a:t>of self-care guidelines</a:t>
            </a:r>
            <a:r>
              <a:rPr lang="en-US" sz="3200" dirty="0" smtClean="0"/>
              <a:t>:</a:t>
            </a:r>
            <a:endParaRPr lang="en-US" sz="3200" dirty="0"/>
          </a:p>
        </p:txBody>
      </p:sp>
      <p:sp>
        <p:nvSpPr>
          <p:cNvPr id="3" name="Content Placeholder 2"/>
          <p:cNvSpPr>
            <a:spLocks noGrp="1"/>
          </p:cNvSpPr>
          <p:nvPr>
            <p:ph idx="1"/>
          </p:nvPr>
        </p:nvSpPr>
        <p:spPr>
          <a:xfrm>
            <a:off x="685800" y="1828800"/>
            <a:ext cx="7848599" cy="4136363"/>
          </a:xfrm>
        </p:spPr>
        <p:txBody>
          <a:bodyPr>
            <a:normAutofit fontScale="77500" lnSpcReduction="20000"/>
          </a:bodyPr>
          <a:lstStyle/>
          <a:p>
            <a:pPr marL="0" indent="0">
              <a:spcAft>
                <a:spcPts val="600"/>
              </a:spcAft>
              <a:buNone/>
            </a:pPr>
            <a:r>
              <a:rPr lang="en-US" sz="2400" dirty="0" smtClean="0"/>
              <a:t>• </a:t>
            </a:r>
            <a:r>
              <a:rPr lang="en-US" sz="2400" dirty="0"/>
              <a:t>Respect for the dignity and worth of self: A violation lowers your integrity and trust</a:t>
            </a:r>
            <a:r>
              <a:rPr lang="en-US" sz="2400" dirty="0" smtClean="0"/>
              <a:t>.</a:t>
            </a:r>
          </a:p>
          <a:p>
            <a:pPr marL="0" indent="0">
              <a:spcAft>
                <a:spcPts val="600"/>
              </a:spcAft>
              <a:buNone/>
            </a:pPr>
            <a:r>
              <a:rPr lang="en-US" sz="2400" dirty="0" smtClean="0"/>
              <a:t> </a:t>
            </a:r>
            <a:r>
              <a:rPr lang="en-US" sz="2400" dirty="0"/>
              <a:t>• Responsibility of self-care: Ultimately it is your responsibility to take care of yourself—and no situation or person can justify neglecting this duty. </a:t>
            </a:r>
            <a:endParaRPr lang="en-US" sz="2400" dirty="0" smtClean="0"/>
          </a:p>
          <a:p>
            <a:pPr marL="0" indent="0">
              <a:spcAft>
                <a:spcPts val="600"/>
              </a:spcAft>
              <a:buNone/>
            </a:pPr>
            <a:r>
              <a:rPr lang="en-US" sz="2400" dirty="0" smtClean="0"/>
              <a:t>• </a:t>
            </a:r>
            <a:r>
              <a:rPr lang="en-US" sz="2400" dirty="0"/>
              <a:t>Self-care and duty to perform: </a:t>
            </a:r>
            <a:r>
              <a:rPr lang="en-US" sz="2400" dirty="0" smtClean="0"/>
              <a:t>the </a:t>
            </a:r>
            <a:r>
              <a:rPr lang="en-US" sz="2400" dirty="0"/>
              <a:t>duty to perform as a helper cannot be fulfilled if there is not, at the same time, a duty to </a:t>
            </a:r>
            <a:r>
              <a:rPr lang="en-US" sz="2400" dirty="0" smtClean="0"/>
              <a:t>self-care</a:t>
            </a:r>
          </a:p>
          <a:p>
            <a:pPr marL="0" indent="0" algn="ctr">
              <a:spcAft>
                <a:spcPts val="600"/>
              </a:spcAft>
              <a:buNone/>
            </a:pPr>
            <a:r>
              <a:rPr lang="en-US" sz="2000" dirty="0"/>
              <a:t>Source: Green Cross Academy of Traumatology, 2010</a:t>
            </a:r>
          </a:p>
          <a:p>
            <a:pPr marL="0" indent="0">
              <a:spcAft>
                <a:spcPts val="600"/>
              </a:spcAft>
              <a:buNone/>
            </a:pPr>
            <a:endParaRPr lang="en-US" sz="2400" dirty="0"/>
          </a:p>
          <a:p>
            <a:pPr marL="0" indent="0">
              <a:spcAft>
                <a:spcPts val="600"/>
              </a:spcAft>
              <a:buNone/>
            </a:pPr>
            <a:r>
              <a:rPr lang="en-US" sz="2400" b="1" dirty="0" smtClean="0"/>
              <a:t>Challenges </a:t>
            </a:r>
            <a:r>
              <a:rPr lang="en-US" sz="2400" b="1" dirty="0"/>
              <a:t>for AIAN providers or providers from traumatized populations </a:t>
            </a:r>
            <a:r>
              <a:rPr lang="en-US" sz="2400" dirty="0"/>
              <a:t>– spiritual and cultural commitments to helping can present challenges for self-care – we sometimes carry the trauma of our tribal communities and ancestors</a:t>
            </a:r>
          </a:p>
          <a:p>
            <a:pPr marL="0" indent="0">
              <a:spcAft>
                <a:spcPts val="600"/>
              </a:spcAft>
              <a:buNone/>
            </a:pPr>
            <a:endParaRPr lang="en-US" sz="2400" dirty="0" smtClean="0"/>
          </a:p>
        </p:txBody>
      </p:sp>
    </p:spTree>
    <p:extLst>
      <p:ext uri="{BB962C8B-B14F-4D97-AF65-F5344CB8AC3E}">
        <p14:creationId xmlns:p14="http://schemas.microsoft.com/office/powerpoint/2010/main" val="3712586464"/>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unkasila Tatanka Iyotake, Mother Her Holy Door, Daughter, and Grandchild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905000"/>
            <a:ext cx="6934200" cy="4782312"/>
          </a:xfrm>
          <a:prstGeom prst="rect">
            <a:avLst/>
          </a:prstGeom>
          <a:noFill/>
          <a:ln>
            <a:noFill/>
          </a:ln>
        </p:spPr>
      </p:pic>
      <p:sp>
        <p:nvSpPr>
          <p:cNvPr id="3" name="Title 2"/>
          <p:cNvSpPr>
            <a:spLocks noGrp="1"/>
          </p:cNvSpPr>
          <p:nvPr>
            <p:ph type="title"/>
          </p:nvPr>
        </p:nvSpPr>
        <p:spPr>
          <a:xfrm>
            <a:off x="457200" y="0"/>
            <a:ext cx="8229600" cy="1905000"/>
          </a:xfrm>
        </p:spPr>
        <p:txBody>
          <a:bodyPr>
            <a:normAutofit/>
          </a:bodyPr>
          <a:lstStyle/>
          <a:p>
            <a:r>
              <a:rPr lang="en-US" sz="3200" dirty="0" smtClean="0"/>
              <a:t>HTUG Development &amp; the Takini Network/Institute 1980s-2017</a:t>
            </a:r>
            <a:r>
              <a:rPr lang="en-US" sz="3200" dirty="0"/>
              <a:t/>
            </a:r>
            <a:br>
              <a:rPr lang="en-US" sz="3200" dirty="0"/>
            </a:br>
            <a:r>
              <a:rPr lang="en-US" sz="1050" dirty="0"/>
              <a:t>Tunkasila Tatanka Iyotake, Mother Her Holy Door, Daughter, and Grandchild </a:t>
            </a:r>
            <a:br>
              <a:rPr lang="en-US" sz="1050" dirty="0"/>
            </a:br>
            <a:endParaRPr lang="en-US" sz="1050" dirty="0"/>
          </a:p>
        </p:txBody>
      </p:sp>
    </p:spTree>
    <p:extLst>
      <p:ext uri="{BB962C8B-B14F-4D97-AF65-F5344CB8AC3E}">
        <p14:creationId xmlns:p14="http://schemas.microsoft.com/office/powerpoint/2010/main" val="931353652"/>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dirty="0"/>
              <a:t>© Maria Yellow Horse Brave Heart, PhD</a:t>
            </a:r>
          </a:p>
        </p:txBody>
      </p:sp>
      <p:sp>
        <p:nvSpPr>
          <p:cNvPr id="267266" name="Rectangle 2"/>
          <p:cNvSpPr>
            <a:spLocks noGrp="1" noChangeArrowheads="1"/>
          </p:cNvSpPr>
          <p:nvPr>
            <p:ph type="title"/>
          </p:nvPr>
        </p:nvSpPr>
        <p:spPr>
          <a:xfrm>
            <a:off x="0" y="0"/>
            <a:ext cx="9144000" cy="1676400"/>
          </a:xfrm>
        </p:spPr>
        <p:txBody>
          <a:bodyPr/>
          <a:lstStyle/>
          <a:p>
            <a:pPr eaLnBrk="1" hangingPunct="1">
              <a:defRPr/>
            </a:pPr>
            <a:r>
              <a:rPr lang="en-US" sz="3200" dirty="0" smtClean="0">
                <a:solidFill>
                  <a:schemeClr val="tx1"/>
                </a:solidFill>
              </a:rPr>
              <a:t>Historical Trauma and Unresolved Grief Intervention</a:t>
            </a:r>
          </a:p>
        </p:txBody>
      </p:sp>
      <p:sp>
        <p:nvSpPr>
          <p:cNvPr id="267267" name="Rectangle 3"/>
          <p:cNvSpPr>
            <a:spLocks noGrp="1" noChangeArrowheads="1"/>
          </p:cNvSpPr>
          <p:nvPr>
            <p:ph type="body" idx="1"/>
          </p:nvPr>
        </p:nvSpPr>
        <p:spPr>
          <a:xfrm>
            <a:off x="762000" y="1809549"/>
            <a:ext cx="7924800" cy="4419600"/>
          </a:xfrm>
        </p:spPr>
        <p:txBody>
          <a:bodyPr/>
          <a:lstStyle/>
          <a:p>
            <a:pPr eaLnBrk="1" hangingPunct="1">
              <a:spcAft>
                <a:spcPts val="600"/>
              </a:spcAft>
            </a:pPr>
            <a:r>
              <a:rPr lang="en-US" sz="2000" dirty="0" smtClean="0">
                <a:cs typeface="Times New Roman" panose="02020603050405020304" pitchFamily="18" charset="0"/>
              </a:rPr>
              <a:t>HTUG </a:t>
            </a:r>
            <a:r>
              <a:rPr lang="en-US" sz="2000" dirty="0">
                <a:cs typeface="Times New Roman" panose="02020603050405020304" pitchFamily="18" charset="0"/>
              </a:rPr>
              <a:t>facilitates: (1) not being alone in depression; (2) reduction of stigma through the emphasis on the collective context (3) decrease in </a:t>
            </a:r>
            <a:r>
              <a:rPr lang="en-US" sz="2000" dirty="0" smtClean="0">
                <a:cs typeface="Times New Roman" panose="02020603050405020304" pitchFamily="18" charset="0"/>
              </a:rPr>
              <a:t>depression;</a:t>
            </a:r>
          </a:p>
          <a:p>
            <a:pPr eaLnBrk="1" hangingPunct="1">
              <a:spcAft>
                <a:spcPts val="600"/>
              </a:spcAft>
            </a:pPr>
            <a:r>
              <a:rPr lang="en-US" sz="2000" dirty="0"/>
              <a:t>Research team members/providers dealing with own HT and ongoing family and community </a:t>
            </a:r>
            <a:r>
              <a:rPr lang="en-US" sz="2000" dirty="0" smtClean="0"/>
              <a:t>trauma;</a:t>
            </a:r>
            <a:endParaRPr lang="en-US" sz="2000" dirty="0"/>
          </a:p>
          <a:p>
            <a:pPr eaLnBrk="1" hangingPunct="1">
              <a:spcAft>
                <a:spcPts val="600"/>
              </a:spcAft>
            </a:pPr>
            <a:r>
              <a:rPr lang="en-US" sz="2000" dirty="0"/>
              <a:t>Traditional tribal culture as protective </a:t>
            </a:r>
            <a:r>
              <a:rPr lang="en-US" sz="2000" dirty="0" smtClean="0"/>
              <a:t>factors;</a:t>
            </a:r>
            <a:endParaRPr lang="en-US" sz="2000" dirty="0"/>
          </a:p>
          <a:p>
            <a:pPr eaLnBrk="1" hangingPunct="1">
              <a:spcAft>
                <a:spcPts val="600"/>
              </a:spcAft>
            </a:pPr>
            <a:r>
              <a:rPr lang="en-US" sz="2000" dirty="0"/>
              <a:t>Participants’ testimonies of perceived positive response to interventions </a:t>
            </a:r>
            <a:r>
              <a:rPr lang="en-US" sz="2000" dirty="0" smtClean="0"/>
              <a:t>and </a:t>
            </a:r>
            <a:r>
              <a:rPr lang="en-US" sz="2000" dirty="0"/>
              <a:t>not having had an opportunity to address HT </a:t>
            </a:r>
            <a:r>
              <a:rPr lang="en-US" sz="2000" dirty="0" smtClean="0"/>
              <a:t>before</a:t>
            </a:r>
            <a:endParaRPr lang="en-US" sz="2400" dirty="0" smtClean="0"/>
          </a:p>
        </p:txBody>
      </p:sp>
    </p:spTree>
    <p:extLst>
      <p:ext uri="{BB962C8B-B14F-4D97-AF65-F5344CB8AC3E}">
        <p14:creationId xmlns:p14="http://schemas.microsoft.com/office/powerpoint/2010/main" val="3059386027"/>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dirty="0"/>
              <a:t>© Maria Yellow Horse Brave Heart, PhD</a:t>
            </a:r>
          </a:p>
        </p:txBody>
      </p:sp>
      <p:sp>
        <p:nvSpPr>
          <p:cNvPr id="492546" name="Rectangle 2"/>
          <p:cNvSpPr>
            <a:spLocks noGrp="1" noChangeArrowheads="1"/>
          </p:cNvSpPr>
          <p:nvPr>
            <p:ph type="title"/>
          </p:nvPr>
        </p:nvSpPr>
        <p:spPr>
          <a:xfrm>
            <a:off x="0" y="0"/>
            <a:ext cx="9144000" cy="2057400"/>
          </a:xfrm>
        </p:spPr>
        <p:txBody>
          <a:bodyPr>
            <a:noAutofit/>
          </a:bodyPr>
          <a:lstStyle/>
          <a:p>
            <a:pPr eaLnBrk="1" hangingPunct="1">
              <a:defRPr/>
            </a:pPr>
            <a:r>
              <a:rPr lang="en-US" sz="3200" dirty="0" smtClean="0"/>
              <a:t>Historical </a:t>
            </a:r>
            <a:r>
              <a:rPr lang="en-US" sz="3200" dirty="0"/>
              <a:t>Trauma Intervention </a:t>
            </a:r>
            <a:r>
              <a:rPr lang="en-US" sz="3200" dirty="0" smtClean="0"/>
              <a:t/>
            </a:r>
            <a:br>
              <a:rPr lang="en-US" sz="3200" dirty="0" smtClean="0"/>
            </a:br>
            <a:r>
              <a:rPr lang="en-US" sz="3200" dirty="0" smtClean="0"/>
              <a:t>Research &amp; Evaluation: </a:t>
            </a:r>
            <a:br>
              <a:rPr lang="en-US" sz="3200" dirty="0" smtClean="0"/>
            </a:br>
            <a:r>
              <a:rPr lang="en-US" sz="3200" dirty="0" smtClean="0"/>
              <a:t>Qualitative Evaluation of Parental Responses</a:t>
            </a:r>
          </a:p>
        </p:txBody>
      </p:sp>
      <p:sp>
        <p:nvSpPr>
          <p:cNvPr id="35844" name="Rectangle 3"/>
          <p:cNvSpPr>
            <a:spLocks noGrp="1" noChangeArrowheads="1"/>
          </p:cNvSpPr>
          <p:nvPr>
            <p:ph type="body" idx="1"/>
          </p:nvPr>
        </p:nvSpPr>
        <p:spPr>
          <a:xfrm>
            <a:off x="457200" y="2057400"/>
            <a:ext cx="8229600" cy="4038600"/>
          </a:xfrm>
        </p:spPr>
        <p:txBody>
          <a:bodyPr/>
          <a:lstStyle/>
          <a:p>
            <a:pPr eaLnBrk="1" hangingPunct="1">
              <a:spcAft>
                <a:spcPts val="600"/>
              </a:spcAft>
            </a:pPr>
            <a:r>
              <a:rPr lang="en-US" sz="2000" b="1" dirty="0" smtClean="0">
                <a:solidFill>
                  <a:schemeClr val="tx1"/>
                </a:solidFill>
              </a:rPr>
              <a:t>Increased sense of parental competence</a:t>
            </a:r>
          </a:p>
          <a:p>
            <a:pPr eaLnBrk="1" hangingPunct="1">
              <a:spcAft>
                <a:spcPts val="600"/>
              </a:spcAft>
            </a:pPr>
            <a:r>
              <a:rPr lang="en-US" sz="2000" b="1" dirty="0" smtClean="0">
                <a:solidFill>
                  <a:schemeClr val="tx1"/>
                </a:solidFill>
              </a:rPr>
              <a:t>Increase in use of traditional language</a:t>
            </a:r>
          </a:p>
          <a:p>
            <a:pPr eaLnBrk="1" hangingPunct="1">
              <a:spcAft>
                <a:spcPts val="600"/>
              </a:spcAft>
            </a:pPr>
            <a:r>
              <a:rPr lang="en-US" sz="2000" b="1" dirty="0" smtClean="0">
                <a:solidFill>
                  <a:schemeClr val="tx1"/>
                </a:solidFill>
              </a:rPr>
              <a:t>Increased communication with own parents and grandparents about HT</a:t>
            </a:r>
          </a:p>
          <a:p>
            <a:pPr eaLnBrk="1" hangingPunct="1">
              <a:spcAft>
                <a:spcPts val="600"/>
              </a:spcAft>
            </a:pPr>
            <a:r>
              <a:rPr lang="en-US" sz="2000" b="1" dirty="0" smtClean="0">
                <a:solidFill>
                  <a:schemeClr val="tx1"/>
                </a:solidFill>
              </a:rPr>
              <a:t>Improved relationships with children, parents, grandparents, and extended kinship network</a:t>
            </a:r>
          </a:p>
          <a:p>
            <a:pPr eaLnBrk="1" hangingPunct="1">
              <a:spcAft>
                <a:spcPts val="600"/>
              </a:spcAft>
            </a:pPr>
            <a:r>
              <a:rPr lang="en-US" sz="2000" b="1" dirty="0" smtClean="0">
                <a:solidFill>
                  <a:schemeClr val="tx1"/>
                </a:solidFill>
              </a:rPr>
              <a:t>Increased pride in being Lakota and valuing own culture, i.e. Seven Laws</a:t>
            </a:r>
          </a:p>
        </p:txBody>
      </p:sp>
    </p:spTree>
    <p:extLst>
      <p:ext uri="{BB962C8B-B14F-4D97-AF65-F5344CB8AC3E}">
        <p14:creationId xmlns:p14="http://schemas.microsoft.com/office/powerpoint/2010/main" val="1024960582"/>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Websites</a:t>
            </a:r>
            <a:endParaRPr lang="en-US" sz="3200" dirty="0"/>
          </a:p>
        </p:txBody>
      </p:sp>
      <p:sp>
        <p:nvSpPr>
          <p:cNvPr id="3" name="Content Placeholder 2"/>
          <p:cNvSpPr>
            <a:spLocks noGrp="1"/>
          </p:cNvSpPr>
          <p:nvPr>
            <p:ph idx="1"/>
          </p:nvPr>
        </p:nvSpPr>
        <p:spPr>
          <a:xfrm>
            <a:off x="838200" y="1219200"/>
            <a:ext cx="7620000" cy="5003934"/>
          </a:xfrm>
        </p:spPr>
        <p:txBody>
          <a:bodyPr/>
          <a:lstStyle/>
          <a:p>
            <a:pPr>
              <a:spcAft>
                <a:spcPts val="600"/>
              </a:spcAft>
            </a:pPr>
            <a:r>
              <a:rPr lang="en-US" sz="2000" dirty="0" smtClean="0"/>
              <a:t>ACES Connection</a:t>
            </a:r>
          </a:p>
          <a:p>
            <a:pPr marL="0" indent="0">
              <a:spcAft>
                <a:spcPts val="600"/>
              </a:spcAft>
              <a:buNone/>
            </a:pPr>
            <a:r>
              <a:rPr lang="en-US" sz="1800" dirty="0">
                <a:hlinkClick r:id="rId2" tooltip="ACES Connection"/>
              </a:rPr>
              <a:t>http://www.acesconnection.com</a:t>
            </a:r>
            <a:r>
              <a:rPr lang="en-US" sz="1800" dirty="0" smtClean="0">
                <a:hlinkClick r:id="rId2" tooltip="ACES Connection"/>
              </a:rPr>
              <a:t>/</a:t>
            </a:r>
            <a:endParaRPr lang="en-US" sz="1800" dirty="0" smtClean="0"/>
          </a:p>
          <a:p>
            <a:pPr>
              <a:spcAft>
                <a:spcPts val="600"/>
              </a:spcAft>
            </a:pPr>
            <a:r>
              <a:rPr lang="en-US" sz="2000" dirty="0" smtClean="0"/>
              <a:t>ACES Too High</a:t>
            </a:r>
          </a:p>
          <a:p>
            <a:pPr marL="0" indent="0">
              <a:spcAft>
                <a:spcPts val="600"/>
              </a:spcAft>
              <a:buNone/>
            </a:pPr>
            <a:r>
              <a:rPr lang="en-US" sz="1800" dirty="0" smtClean="0">
                <a:hlinkClick r:id="rId3" tooltip="ACES Too High"/>
              </a:rPr>
              <a:t>www.acestoohigh.com</a:t>
            </a:r>
            <a:endParaRPr lang="en-US" sz="2000" dirty="0" smtClean="0"/>
          </a:p>
          <a:p>
            <a:pPr>
              <a:spcAft>
                <a:spcPts val="600"/>
              </a:spcAft>
            </a:pPr>
            <a:r>
              <a:rPr lang="en-US" sz="2000" dirty="0" smtClean="0"/>
              <a:t>International Society for Traumatic Stress Studies (ISTSS)</a:t>
            </a:r>
          </a:p>
          <a:p>
            <a:pPr marL="0" indent="0">
              <a:spcAft>
                <a:spcPts val="600"/>
              </a:spcAft>
              <a:buNone/>
            </a:pPr>
            <a:r>
              <a:rPr lang="en-US" sz="1800" dirty="0" smtClean="0">
                <a:hlinkClick r:id="rId4" tooltip="International Society for Traumatic Stress Studies (ISTSS)"/>
              </a:rPr>
              <a:t>www.istss.org</a:t>
            </a:r>
            <a:endParaRPr lang="en-US" sz="2000" dirty="0"/>
          </a:p>
          <a:p>
            <a:pPr>
              <a:spcAft>
                <a:spcPts val="600"/>
              </a:spcAft>
            </a:pPr>
            <a:r>
              <a:rPr lang="en-US" sz="2000" dirty="0" smtClean="0"/>
              <a:t>The National Council for Behavioral Health</a:t>
            </a:r>
          </a:p>
          <a:p>
            <a:pPr marL="0" indent="0">
              <a:spcAft>
                <a:spcPts val="600"/>
              </a:spcAft>
              <a:buNone/>
            </a:pPr>
            <a:r>
              <a:rPr lang="en-US" sz="1800" dirty="0">
                <a:hlinkClick r:id="rId5" tooltip="The National Council for Behavioral Health"/>
              </a:rPr>
              <a:t>https://www.thenationalcouncil.org/topics/trauma-informed-care</a:t>
            </a:r>
            <a:r>
              <a:rPr lang="en-US" sz="1800" dirty="0" smtClean="0">
                <a:hlinkClick r:id="rId5" tooltip="The National Council for Behavioral Health"/>
              </a:rPr>
              <a:t>/</a:t>
            </a:r>
            <a:endParaRPr lang="en-US" sz="1800" dirty="0" smtClean="0"/>
          </a:p>
          <a:p>
            <a:pPr>
              <a:spcAft>
                <a:spcPts val="600"/>
              </a:spcAft>
            </a:pPr>
            <a:r>
              <a:rPr lang="en-US" sz="2000" dirty="0" smtClean="0"/>
              <a:t>National Child Traumatic Stress Network (NCTSN)</a:t>
            </a:r>
          </a:p>
          <a:p>
            <a:pPr marL="0" indent="0">
              <a:spcAft>
                <a:spcPts val="600"/>
              </a:spcAft>
              <a:buNone/>
            </a:pPr>
            <a:r>
              <a:rPr lang="en-US" sz="1800" dirty="0">
                <a:hlinkClick r:id="rId6" tooltip="National Child Traumatic Stress Network (NCTSN)"/>
              </a:rPr>
              <a:t>http://www.nctsn.org</a:t>
            </a:r>
            <a:r>
              <a:rPr lang="en-US" sz="1800" dirty="0" smtClean="0">
                <a:hlinkClick r:id="rId6" tooltip="National Child Traumatic Stress Network (NCTSN)"/>
              </a:rPr>
              <a:t>/</a:t>
            </a:r>
            <a:endParaRPr lang="en-US" sz="1800" dirty="0" smtClean="0"/>
          </a:p>
          <a:p>
            <a:pPr>
              <a:spcAft>
                <a:spcPts val="600"/>
              </a:spcAft>
            </a:pPr>
            <a:endParaRPr lang="en-US" sz="1600" dirty="0"/>
          </a:p>
        </p:txBody>
      </p:sp>
      <p:sp>
        <p:nvSpPr>
          <p:cNvPr id="4" name="Footer Placeholder 3"/>
          <p:cNvSpPr>
            <a:spLocks noGrp="1"/>
          </p:cNvSpPr>
          <p:nvPr>
            <p:ph type="ftr" sz="quarter" idx="11"/>
          </p:nvPr>
        </p:nvSpPr>
        <p:spPr/>
        <p:txBody>
          <a:bodyPr/>
          <a:lstStyle/>
          <a:p>
            <a:pPr>
              <a:defRPr/>
            </a:pPr>
            <a:endParaRPr lang="en-US" dirty="0">
              <a:solidFill>
                <a:srgbClr val="FFFFFF"/>
              </a:solidFill>
            </a:endParaRPr>
          </a:p>
        </p:txBody>
      </p:sp>
    </p:spTree>
    <p:extLst>
      <p:ext uri="{BB962C8B-B14F-4D97-AF65-F5344CB8AC3E}">
        <p14:creationId xmlns:p14="http://schemas.microsoft.com/office/powerpoint/2010/main" val="29401814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Websites-continued</a:t>
            </a:r>
            <a:endParaRPr lang="en-US" sz="3200" dirty="0"/>
          </a:p>
        </p:txBody>
      </p:sp>
      <p:sp>
        <p:nvSpPr>
          <p:cNvPr id="3" name="Content Placeholder 2"/>
          <p:cNvSpPr>
            <a:spLocks noGrp="1"/>
          </p:cNvSpPr>
          <p:nvPr>
            <p:ph idx="1"/>
          </p:nvPr>
        </p:nvSpPr>
        <p:spPr>
          <a:xfrm>
            <a:off x="838200" y="1441383"/>
            <a:ext cx="7848600" cy="4724400"/>
          </a:xfrm>
        </p:spPr>
        <p:txBody>
          <a:bodyPr/>
          <a:lstStyle/>
          <a:p>
            <a:pPr>
              <a:spcAft>
                <a:spcPts val="600"/>
              </a:spcAft>
            </a:pPr>
            <a:r>
              <a:rPr lang="en-US" sz="2000" dirty="0"/>
              <a:t>PTSD: National Center for PTSD  (US Department of Veterans Affairs)</a:t>
            </a:r>
          </a:p>
          <a:p>
            <a:pPr marL="0" indent="0">
              <a:spcAft>
                <a:spcPts val="600"/>
              </a:spcAft>
              <a:buNone/>
            </a:pPr>
            <a:r>
              <a:rPr lang="en-US" sz="1800" dirty="0">
                <a:hlinkClick r:id="rId2" tooltip="PTSD: National Center for PTSD  (US Department of Veterans Affairs)"/>
              </a:rPr>
              <a:t>https://www.ptsd.va.gov/</a:t>
            </a:r>
            <a:endParaRPr lang="en-US" sz="1800" dirty="0"/>
          </a:p>
          <a:p>
            <a:pPr>
              <a:spcAft>
                <a:spcPts val="600"/>
              </a:spcAft>
            </a:pPr>
            <a:r>
              <a:rPr lang="en-US" sz="2000" dirty="0"/>
              <a:t>SAMHSA National Center for Trauma-Informed Care and Alternatives to Seclusion and Restraint (NCTIC)</a:t>
            </a:r>
          </a:p>
          <a:p>
            <a:pPr marL="0" indent="0">
              <a:spcAft>
                <a:spcPts val="600"/>
              </a:spcAft>
              <a:buNone/>
            </a:pPr>
            <a:r>
              <a:rPr lang="en-US" sz="1800" dirty="0">
                <a:hlinkClick r:id="rId3" tooltip="SAMHSA National Center for Trauma-Informed Care and Alternatives to Seclusion and Restraint (NCTIC)"/>
              </a:rPr>
              <a:t>https://www.samhsa.gov/nctic</a:t>
            </a:r>
            <a:endParaRPr lang="en-US" sz="1800" dirty="0"/>
          </a:p>
          <a:p>
            <a:pPr>
              <a:spcAft>
                <a:spcPts val="600"/>
              </a:spcAft>
            </a:pPr>
            <a:r>
              <a:rPr lang="en-US" sz="2000" dirty="0"/>
              <a:t>SAMHSA National Child Traumatic Stress Initiative (NCTSI)</a:t>
            </a:r>
          </a:p>
          <a:p>
            <a:pPr marL="0" indent="0">
              <a:spcAft>
                <a:spcPts val="600"/>
              </a:spcAft>
              <a:buNone/>
            </a:pPr>
            <a:r>
              <a:rPr lang="en-US" sz="1800" dirty="0">
                <a:hlinkClick r:id="rId4" tooltip="SAMHSA National Child Traumatic Stress Initiative (NCTSI)"/>
              </a:rPr>
              <a:t>https://www.samhsa.gov/child-trauma</a:t>
            </a:r>
            <a:endParaRPr lang="en-US" sz="1800" dirty="0"/>
          </a:p>
          <a:p>
            <a:pPr>
              <a:spcAft>
                <a:spcPts val="600"/>
              </a:spcAft>
            </a:pPr>
            <a:endParaRPr lang="en-US" sz="2800" dirty="0"/>
          </a:p>
        </p:txBody>
      </p:sp>
      <p:sp>
        <p:nvSpPr>
          <p:cNvPr id="4" name="Footer Placeholder 3"/>
          <p:cNvSpPr>
            <a:spLocks noGrp="1"/>
          </p:cNvSpPr>
          <p:nvPr>
            <p:ph type="ftr" sz="quarter" idx="11"/>
          </p:nvPr>
        </p:nvSpPr>
        <p:spPr/>
        <p:txBody>
          <a:bodyPr/>
          <a:lstStyle/>
          <a:p>
            <a:pPr>
              <a:defRPr/>
            </a:pPr>
            <a:endParaRPr lang="en-US" dirty="0">
              <a:solidFill>
                <a:srgbClr val="FFFFFF"/>
              </a:solidFill>
            </a:endParaRPr>
          </a:p>
        </p:txBody>
      </p:sp>
    </p:spTree>
    <p:extLst>
      <p:ext uri="{BB962C8B-B14F-4D97-AF65-F5344CB8AC3E}">
        <p14:creationId xmlns:p14="http://schemas.microsoft.com/office/powerpoint/2010/main" val="33606350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References</a:t>
            </a:r>
            <a:endParaRPr lang="en-US" sz="3200" dirty="0"/>
          </a:p>
        </p:txBody>
      </p:sp>
      <p:sp>
        <p:nvSpPr>
          <p:cNvPr id="3" name="Content Placeholder 2"/>
          <p:cNvSpPr>
            <a:spLocks noGrp="1"/>
          </p:cNvSpPr>
          <p:nvPr>
            <p:ph idx="1"/>
          </p:nvPr>
        </p:nvSpPr>
        <p:spPr>
          <a:xfrm>
            <a:off x="457200" y="1371600"/>
            <a:ext cx="8229600" cy="4724400"/>
          </a:xfrm>
        </p:spPr>
        <p:txBody>
          <a:bodyPr/>
          <a:lstStyle/>
          <a:p>
            <a:pPr marL="342900" lvl="1" indent="-342900">
              <a:spcAft>
                <a:spcPts val="600"/>
              </a:spcAft>
              <a:buClr>
                <a:schemeClr val="tx2"/>
              </a:buClr>
              <a:buFontTx/>
              <a:buChar char="•"/>
            </a:pPr>
            <a:r>
              <a:rPr lang="en-US" sz="1800" dirty="0"/>
              <a:t>Anda, R. F., Felitti, V. J., Bremner, J. D., Walker, J. D., Whitfield, C., Perry, B. D., … Giles, W. H. (2006). The enduring effects of abuse and related adverse experiences in childhood: A convergence of evidence from neurobiology and epidemiology. </a:t>
            </a:r>
            <a:r>
              <a:rPr lang="en-US" sz="1800" i="1" dirty="0"/>
              <a:t>European Archives of Psychiatry and Clinical Neuroscience</a:t>
            </a:r>
            <a:r>
              <a:rPr lang="en-US" sz="1800" dirty="0"/>
              <a:t>, </a:t>
            </a:r>
            <a:r>
              <a:rPr lang="en-US" sz="1800" i="1" dirty="0"/>
              <a:t>256</a:t>
            </a:r>
            <a:r>
              <a:rPr lang="en-US" sz="1800" dirty="0"/>
              <a:t>(3), 174–186. http://doi.org/10.1007/s00406-005-0624-4</a:t>
            </a:r>
            <a:endParaRPr lang="en-US" sz="1800" dirty="0" smtClean="0"/>
          </a:p>
          <a:p>
            <a:pPr marL="342900" lvl="1" indent="-342900">
              <a:spcAft>
                <a:spcPts val="600"/>
              </a:spcAft>
              <a:buClr>
                <a:schemeClr val="tx2"/>
              </a:buClr>
              <a:buFontTx/>
              <a:buChar char="•"/>
            </a:pPr>
            <a:r>
              <a:rPr lang="en-US" sz="1800" dirty="0" smtClean="0"/>
              <a:t>Bremness</a:t>
            </a:r>
            <a:r>
              <a:rPr lang="en-US" sz="1800" dirty="0"/>
              <a:t>, A., &amp; Polzin, W. (2014). Commentary: Developmental Trauma Disorder: A Missed Opportunity in DSM V. </a:t>
            </a:r>
            <a:r>
              <a:rPr lang="en-US" sz="1800" i="1" dirty="0"/>
              <a:t>Journal of the Canadian Academy of Child and Adolescent Psychiatry</a:t>
            </a:r>
            <a:r>
              <a:rPr lang="en-US" sz="1800" dirty="0"/>
              <a:t>, </a:t>
            </a:r>
            <a:r>
              <a:rPr lang="en-US" sz="1800" i="1" dirty="0"/>
              <a:t>23</a:t>
            </a:r>
            <a:r>
              <a:rPr lang="en-US" sz="1800" dirty="0"/>
              <a:t>(2), 142–145.</a:t>
            </a:r>
            <a:endParaRPr lang="en-US" sz="1800" dirty="0" smtClean="0"/>
          </a:p>
          <a:p>
            <a:pPr marL="342900" lvl="1" indent="-342900">
              <a:spcAft>
                <a:spcPts val="600"/>
              </a:spcAft>
              <a:buClr>
                <a:schemeClr val="tx2"/>
              </a:buClr>
              <a:buFontTx/>
              <a:buChar char="•"/>
            </a:pPr>
            <a:r>
              <a:rPr lang="en-US" sz="1800" dirty="0"/>
              <a:t>Brockie, T. N., Heinzelmann, M., &amp; Gill, J. (2013). A Framework to Examine the Role of Epigenetics in Health Disparities among Native Americans. </a:t>
            </a:r>
            <a:r>
              <a:rPr lang="en-US" sz="1800" i="1" dirty="0"/>
              <a:t>Nursing Research and Practice</a:t>
            </a:r>
            <a:r>
              <a:rPr lang="en-US" sz="1800" dirty="0"/>
              <a:t>, </a:t>
            </a:r>
            <a:r>
              <a:rPr lang="en-US" sz="1800" i="1" dirty="0"/>
              <a:t>2013</a:t>
            </a:r>
            <a:r>
              <a:rPr lang="en-US" sz="1800" dirty="0"/>
              <a:t>, 410395. http://</a:t>
            </a:r>
            <a:r>
              <a:rPr lang="en-US" sz="1800" dirty="0" smtClean="0"/>
              <a:t>doi.org/10.1155/2013/410395</a:t>
            </a:r>
          </a:p>
        </p:txBody>
      </p:sp>
      <p:sp>
        <p:nvSpPr>
          <p:cNvPr id="4" name="Footer Placeholder 3"/>
          <p:cNvSpPr>
            <a:spLocks noGrp="1"/>
          </p:cNvSpPr>
          <p:nvPr>
            <p:ph type="ftr" sz="quarter" idx="11"/>
          </p:nvPr>
        </p:nvSpPr>
        <p:spPr/>
        <p:txBody>
          <a:bodyPr/>
          <a:lstStyle/>
          <a:p>
            <a:pPr>
              <a:defRPr/>
            </a:pPr>
            <a:endParaRPr lang="en-US" dirty="0">
              <a:solidFill>
                <a:srgbClr val="FFFFFF"/>
              </a:solidFill>
            </a:endParaRPr>
          </a:p>
        </p:txBody>
      </p:sp>
    </p:spTree>
    <p:extLst>
      <p:ext uri="{BB962C8B-B14F-4D97-AF65-F5344CB8AC3E}">
        <p14:creationId xmlns:p14="http://schemas.microsoft.com/office/powerpoint/2010/main" val="30775455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References-2</a:t>
            </a:r>
            <a:endParaRPr lang="en-US" sz="3200" dirty="0"/>
          </a:p>
        </p:txBody>
      </p:sp>
      <p:sp>
        <p:nvSpPr>
          <p:cNvPr id="3" name="Content Placeholder 2"/>
          <p:cNvSpPr>
            <a:spLocks noGrp="1"/>
          </p:cNvSpPr>
          <p:nvPr>
            <p:ph idx="1"/>
          </p:nvPr>
        </p:nvSpPr>
        <p:spPr>
          <a:xfrm>
            <a:off x="457200" y="1371600"/>
            <a:ext cx="8229600" cy="4724400"/>
          </a:xfrm>
        </p:spPr>
        <p:txBody>
          <a:bodyPr/>
          <a:lstStyle/>
          <a:p>
            <a:pPr>
              <a:spcAft>
                <a:spcPts val="600"/>
              </a:spcAft>
            </a:pPr>
            <a:r>
              <a:rPr lang="en-US" sz="2000" dirty="0">
                <a:latin typeface="TradeGothic"/>
              </a:rPr>
              <a:t>Felitti, V., Anda, R., Nordenberg D., Williamson, M, Spitz, A., Edwards, V., Koss, M.,Marks, J. Relationship of childhood abuse and household dysfunction to many of the leading causes of death in adults: The Adverse Childhood Experiences (ACE) </a:t>
            </a:r>
            <a:r>
              <a:rPr lang="en-US" sz="2000" dirty="0" smtClean="0">
                <a:latin typeface="TradeGothic"/>
              </a:rPr>
              <a:t>Study. American </a:t>
            </a:r>
            <a:r>
              <a:rPr lang="en-US" sz="2000" dirty="0">
                <a:latin typeface="TradeGothic"/>
              </a:rPr>
              <a:t>Journal of Preventive Medicine, 1998, </a:t>
            </a:r>
            <a:r>
              <a:rPr lang="en-US" sz="2000" dirty="0" smtClean="0">
                <a:latin typeface="TradeGothic"/>
              </a:rPr>
              <a:t>14:245-258</a:t>
            </a:r>
          </a:p>
          <a:p>
            <a:pPr>
              <a:spcAft>
                <a:spcPts val="600"/>
              </a:spcAft>
            </a:pPr>
            <a:r>
              <a:rPr lang="en-US" sz="2000" dirty="0" smtClean="0">
                <a:latin typeface="TradeGothic"/>
              </a:rPr>
              <a:t>Figley, C.R. (ed.) (1995) Compassion Fatigue: Secondary Traumatic   Stress Disorders from Treating the Traumatized, NY Brunner-Mazel</a:t>
            </a:r>
            <a:endParaRPr lang="en-US" sz="2000" dirty="0" smtClean="0"/>
          </a:p>
          <a:p>
            <a:pPr marL="342900" lvl="1" indent="-342900">
              <a:spcAft>
                <a:spcPts val="600"/>
              </a:spcAft>
              <a:buClr>
                <a:schemeClr val="tx2"/>
              </a:buClr>
              <a:buFontTx/>
              <a:buChar char="•"/>
            </a:pPr>
            <a:r>
              <a:rPr lang="en-US" sz="2000" dirty="0" smtClean="0"/>
              <a:t>Kirsten Havig (2008) The Health care Experience of Adult Survivors of Child Sexual Abuse, Trauma, Violence, and Abuse Vol9, Issue 1, pp 19-33</a:t>
            </a:r>
          </a:p>
          <a:p>
            <a:pPr marL="342900" lvl="1" indent="-342900">
              <a:spcAft>
                <a:spcPts val="600"/>
              </a:spcAft>
              <a:buClr>
                <a:schemeClr val="tx2"/>
              </a:buClr>
              <a:buFontTx/>
              <a:buChar char="•"/>
            </a:pPr>
            <a:endParaRPr lang="en-US" sz="1800" dirty="0" smtClean="0"/>
          </a:p>
          <a:p>
            <a:pPr marL="0" lvl="1" indent="0">
              <a:spcAft>
                <a:spcPts val="600"/>
              </a:spcAft>
              <a:buClr>
                <a:schemeClr val="tx2"/>
              </a:buClr>
              <a:buNone/>
            </a:pPr>
            <a:endParaRPr lang="en-US" sz="1800" dirty="0"/>
          </a:p>
        </p:txBody>
      </p:sp>
      <p:sp>
        <p:nvSpPr>
          <p:cNvPr id="4" name="Footer Placeholder 3"/>
          <p:cNvSpPr>
            <a:spLocks noGrp="1"/>
          </p:cNvSpPr>
          <p:nvPr>
            <p:ph type="ftr" sz="quarter" idx="11"/>
          </p:nvPr>
        </p:nvSpPr>
        <p:spPr/>
        <p:txBody>
          <a:bodyPr/>
          <a:lstStyle/>
          <a:p>
            <a:pPr>
              <a:defRPr/>
            </a:pPr>
            <a:endParaRPr lang="en-US" dirty="0">
              <a:solidFill>
                <a:srgbClr val="FFFFFF"/>
              </a:solidFill>
            </a:endParaRPr>
          </a:p>
        </p:txBody>
      </p:sp>
    </p:spTree>
    <p:extLst>
      <p:ext uri="{BB962C8B-B14F-4D97-AF65-F5344CB8AC3E}">
        <p14:creationId xmlns:p14="http://schemas.microsoft.com/office/powerpoint/2010/main" val="4152891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References 3</a:t>
            </a:r>
            <a:endParaRPr lang="en-US" sz="3200" dirty="0"/>
          </a:p>
        </p:txBody>
      </p:sp>
      <p:sp>
        <p:nvSpPr>
          <p:cNvPr id="3" name="Content Placeholder 2"/>
          <p:cNvSpPr>
            <a:spLocks noGrp="1"/>
          </p:cNvSpPr>
          <p:nvPr>
            <p:ph idx="1"/>
          </p:nvPr>
        </p:nvSpPr>
        <p:spPr>
          <a:xfrm>
            <a:off x="457200" y="1371600"/>
            <a:ext cx="8229600" cy="4724400"/>
          </a:xfrm>
        </p:spPr>
        <p:txBody>
          <a:bodyPr/>
          <a:lstStyle/>
          <a:p>
            <a:pPr marL="342900" lvl="1" indent="-342900">
              <a:spcAft>
                <a:spcPts val="600"/>
              </a:spcAft>
              <a:buClr>
                <a:schemeClr val="tx2"/>
              </a:buClr>
              <a:buFontTx/>
              <a:buChar char="•"/>
            </a:pPr>
            <a:r>
              <a:rPr lang="en-US" sz="1800" dirty="0"/>
              <a:t>(Herman, J. (1997). </a:t>
            </a:r>
            <a:r>
              <a:rPr lang="en-US" sz="1800" i="1" dirty="0"/>
              <a:t>Trauma and recovery: The aftermath of violence from domestic abuse to political terror</a:t>
            </a:r>
            <a:r>
              <a:rPr lang="en-US" sz="1800" dirty="0"/>
              <a:t>. New York: Basic Books. )</a:t>
            </a:r>
          </a:p>
          <a:p>
            <a:pPr>
              <a:spcAft>
                <a:spcPts val="600"/>
              </a:spcAft>
            </a:pPr>
            <a:r>
              <a:rPr lang="en-US" sz="1800" dirty="0"/>
              <a:t>Mary Kay Kenney and Gopal K. Singh, “Adverse Childhood Experiences among American Indian/Alaska Native Children: The 2011-2012 National Survey of Children’s Health,” </a:t>
            </a:r>
            <a:r>
              <a:rPr lang="en-US" sz="1800" i="1" dirty="0"/>
              <a:t>Scientifica</a:t>
            </a:r>
            <a:r>
              <a:rPr lang="en-US" sz="1800" dirty="0"/>
              <a:t>, vol. 2016, Article ID 7424239, 14 pages, 2016. </a:t>
            </a:r>
            <a:r>
              <a:rPr lang="en-US" sz="1800" dirty="0" smtClean="0"/>
              <a:t>doi:10.1155/2016/7424239</a:t>
            </a:r>
          </a:p>
          <a:p>
            <a:pPr>
              <a:spcAft>
                <a:spcPts val="600"/>
              </a:spcAft>
            </a:pPr>
            <a:r>
              <a:rPr lang="en-US" sz="1800" dirty="0"/>
              <a:t>Natalie J. Sachs-Ericsson, Nicole C. Rushing, Ian H. Stanley, and Julia </a:t>
            </a:r>
            <a:r>
              <a:rPr lang="en-US" sz="1800" dirty="0" smtClean="0"/>
              <a:t>Sheffler </a:t>
            </a:r>
            <a:r>
              <a:rPr lang="en-US" sz="1800" dirty="0" smtClean="0">
                <a:hlinkClick r:id="rId2" tooltip="Natalie J. Sachs-Ericsson, Nicole C. Rushing, Ian H. Stanley, and Julia Sheffler"/>
              </a:rPr>
              <a:t>In </a:t>
            </a:r>
            <a:r>
              <a:rPr lang="en-US" sz="1800" dirty="0">
                <a:hlinkClick r:id="rId2" tooltip="Natalie J. Sachs-Ericsson, Nicole C. Rushing, Ian H. Stanley, and Julia Sheffler"/>
              </a:rPr>
              <a:t>my end is my beginning: developmental trajectories of adverse childhood experiences to late-life suicide</a:t>
            </a:r>
            <a:r>
              <a:rPr lang="en-US" sz="1800" dirty="0"/>
              <a:t>, </a:t>
            </a:r>
            <a:r>
              <a:rPr lang="en-US" sz="1800" dirty="0">
                <a:hlinkClick r:id="rId3"/>
              </a:rPr>
              <a:t>Aging &amp; Mental Health </a:t>
            </a:r>
            <a:r>
              <a:rPr lang="en-US" sz="1800" dirty="0"/>
              <a:t>Vol. 20 , Iss. 2,2016 </a:t>
            </a:r>
            <a:endParaRPr lang="en-US" sz="1800" dirty="0" smtClean="0"/>
          </a:p>
          <a:p>
            <a:pPr>
              <a:spcAft>
                <a:spcPts val="600"/>
              </a:spcAft>
            </a:pPr>
            <a:r>
              <a:rPr lang="en-US" sz="1800" dirty="0"/>
              <a:t>Pechtel, P., &amp; Pizzagalli, D. A. (2011). Effects of Early Life Stress on Cognitive and Affective Function: An Integrated Review of Human Literature. </a:t>
            </a:r>
            <a:r>
              <a:rPr lang="en-US" sz="1800" i="1" dirty="0"/>
              <a:t>Psychopharmacology</a:t>
            </a:r>
            <a:r>
              <a:rPr lang="en-US" sz="1800" dirty="0"/>
              <a:t>, </a:t>
            </a:r>
            <a:r>
              <a:rPr lang="en-US" sz="1800" i="1" dirty="0"/>
              <a:t>214</a:t>
            </a:r>
            <a:r>
              <a:rPr lang="en-US" sz="1800" dirty="0"/>
              <a:t>(1), 55–70. </a:t>
            </a:r>
            <a:r>
              <a:rPr lang="en-US" sz="1800" dirty="0">
                <a:hlinkClick r:id="rId4" tooltip="Pechtel"/>
              </a:rPr>
              <a:t>http://doi.org/10.1007/s00213-010-2009-2</a:t>
            </a:r>
            <a:endParaRPr lang="en-US" sz="1800" dirty="0"/>
          </a:p>
          <a:p>
            <a:pPr>
              <a:spcAft>
                <a:spcPts val="600"/>
              </a:spcAft>
            </a:pPr>
            <a:endParaRPr lang="en-US" sz="1800" dirty="0"/>
          </a:p>
          <a:p>
            <a:pPr>
              <a:spcAft>
                <a:spcPts val="600"/>
              </a:spcAft>
            </a:pPr>
            <a:endParaRPr lang="en-US" sz="1800" dirty="0"/>
          </a:p>
          <a:p>
            <a:pPr>
              <a:spcAft>
                <a:spcPts val="600"/>
              </a:spcAft>
            </a:pPr>
            <a:endParaRPr lang="en-US" sz="2800" dirty="0"/>
          </a:p>
        </p:txBody>
      </p:sp>
      <p:sp>
        <p:nvSpPr>
          <p:cNvPr id="4" name="Footer Placeholder 3"/>
          <p:cNvSpPr>
            <a:spLocks noGrp="1"/>
          </p:cNvSpPr>
          <p:nvPr>
            <p:ph type="ftr" sz="quarter" idx="11"/>
          </p:nvPr>
        </p:nvSpPr>
        <p:spPr/>
        <p:txBody>
          <a:bodyPr/>
          <a:lstStyle/>
          <a:p>
            <a:pPr>
              <a:defRPr/>
            </a:pPr>
            <a:endParaRPr lang="en-US" dirty="0">
              <a:solidFill>
                <a:srgbClr val="FFFFFF"/>
              </a:solidFill>
            </a:endParaRPr>
          </a:p>
        </p:txBody>
      </p:sp>
    </p:spTree>
    <p:extLst>
      <p:ext uri="{BB962C8B-B14F-4D97-AF65-F5344CB8AC3E}">
        <p14:creationId xmlns:p14="http://schemas.microsoft.com/office/powerpoint/2010/main" val="191801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References-4</a:t>
            </a:r>
            <a:endParaRPr lang="en-US" sz="3200" dirty="0"/>
          </a:p>
        </p:txBody>
      </p:sp>
      <p:sp>
        <p:nvSpPr>
          <p:cNvPr id="3" name="Content Placeholder 2"/>
          <p:cNvSpPr>
            <a:spLocks noGrp="1"/>
          </p:cNvSpPr>
          <p:nvPr>
            <p:ph idx="1"/>
          </p:nvPr>
        </p:nvSpPr>
        <p:spPr>
          <a:xfrm>
            <a:off x="685800" y="1562100"/>
            <a:ext cx="8001000" cy="4495800"/>
          </a:xfrm>
        </p:spPr>
        <p:txBody>
          <a:bodyPr/>
          <a:lstStyle/>
          <a:p>
            <a:pPr eaLnBrk="1" hangingPunct="1">
              <a:lnSpc>
                <a:spcPct val="90000"/>
              </a:lnSpc>
              <a:spcAft>
                <a:spcPts val="600"/>
              </a:spcAft>
            </a:pPr>
            <a:r>
              <a:rPr lang="en-GB" sz="2000" dirty="0"/>
              <a:t>Yehuda &amp; Bierer, (2009) </a:t>
            </a:r>
            <a:r>
              <a:rPr lang="en-GB" sz="2000" i="1" dirty="0"/>
              <a:t>J of Traumatic Stress, 22 </a:t>
            </a:r>
            <a:r>
              <a:rPr lang="en-GB" sz="2000" dirty="0"/>
              <a:t>(5)</a:t>
            </a:r>
          </a:p>
          <a:p>
            <a:pPr eaLnBrk="1" hangingPunct="1">
              <a:lnSpc>
                <a:spcPct val="90000"/>
              </a:lnSpc>
              <a:spcAft>
                <a:spcPts val="600"/>
              </a:spcAft>
            </a:pPr>
            <a:r>
              <a:rPr lang="en-GB" sz="2000" dirty="0"/>
              <a:t>Yehuda, et al., (2005) </a:t>
            </a:r>
            <a:r>
              <a:rPr lang="en-GB" sz="2000" i="1" dirty="0"/>
              <a:t>J of Clinical Endocrinology &amp; Metabolism, 90</a:t>
            </a:r>
            <a:r>
              <a:rPr lang="en-GB" sz="2000" dirty="0"/>
              <a:t> (7) </a:t>
            </a:r>
          </a:p>
          <a:p>
            <a:pPr eaLnBrk="1" hangingPunct="1">
              <a:lnSpc>
                <a:spcPct val="90000"/>
              </a:lnSpc>
              <a:spcAft>
                <a:spcPts val="600"/>
              </a:spcAft>
            </a:pPr>
            <a:r>
              <a:rPr lang="en-GB" sz="2000" dirty="0"/>
              <a:t>Walters et al., (2011) </a:t>
            </a:r>
            <a:r>
              <a:rPr lang="en-GB" sz="2000" i="1" dirty="0"/>
              <a:t>Du Bois Review: Social Science Research on Race, 8</a:t>
            </a:r>
            <a:r>
              <a:rPr lang="en-GB" sz="2000" dirty="0"/>
              <a:t>(1)</a:t>
            </a:r>
          </a:p>
          <a:p>
            <a:pPr>
              <a:spcAft>
                <a:spcPts val="600"/>
              </a:spcAft>
            </a:pPr>
            <a:endParaRPr lang="en-US" sz="2000" dirty="0"/>
          </a:p>
        </p:txBody>
      </p:sp>
      <p:sp>
        <p:nvSpPr>
          <p:cNvPr id="4" name="Footer Placeholder 3"/>
          <p:cNvSpPr>
            <a:spLocks noGrp="1"/>
          </p:cNvSpPr>
          <p:nvPr>
            <p:ph type="ftr" sz="quarter" idx="11"/>
          </p:nvPr>
        </p:nvSpPr>
        <p:spPr/>
        <p:txBody>
          <a:bodyPr/>
          <a:lstStyle/>
          <a:p>
            <a:pPr>
              <a:defRPr/>
            </a:pPr>
            <a:endParaRPr lang="en-US" dirty="0">
              <a:solidFill>
                <a:srgbClr val="FFFFFF"/>
              </a:solidFill>
            </a:endParaRPr>
          </a:p>
        </p:txBody>
      </p:sp>
    </p:spTree>
    <p:extLst>
      <p:ext uri="{BB962C8B-B14F-4D97-AF65-F5344CB8AC3E}">
        <p14:creationId xmlns:p14="http://schemas.microsoft.com/office/powerpoint/2010/main" val="1793930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524000"/>
          </a:xfrm>
        </p:spPr>
        <p:txBody>
          <a:bodyPr>
            <a:noAutofit/>
          </a:bodyPr>
          <a:lstStyle/>
          <a:p>
            <a:r>
              <a:rPr lang="en-US" sz="3200" dirty="0" smtClean="0"/>
              <a:t>What is Historical Trauma Informed Care?</a:t>
            </a:r>
            <a:endParaRPr lang="en-US" sz="3200" dirty="0"/>
          </a:p>
        </p:txBody>
      </p:sp>
      <p:sp>
        <p:nvSpPr>
          <p:cNvPr id="3" name="Content Placeholder 2"/>
          <p:cNvSpPr>
            <a:spLocks noGrp="1"/>
          </p:cNvSpPr>
          <p:nvPr>
            <p:ph idx="1"/>
          </p:nvPr>
        </p:nvSpPr>
        <p:spPr>
          <a:xfrm>
            <a:off x="685800" y="1609825"/>
            <a:ext cx="8001000" cy="4495800"/>
          </a:xfrm>
        </p:spPr>
        <p:txBody>
          <a:bodyPr/>
          <a:lstStyle/>
          <a:p>
            <a:pPr>
              <a:spcAft>
                <a:spcPts val="600"/>
              </a:spcAft>
            </a:pPr>
            <a:r>
              <a:rPr lang="en-US" sz="2400" dirty="0" smtClean="0"/>
              <a:t>Understanding the importance of cross generational and ancestral ties in tribal communities and families</a:t>
            </a:r>
          </a:p>
          <a:p>
            <a:pPr>
              <a:spcAft>
                <a:spcPts val="600"/>
              </a:spcAft>
            </a:pPr>
            <a:r>
              <a:rPr lang="en-US" sz="2400" dirty="0" smtClean="0"/>
              <a:t>Addressing cultural norms for addressing trauma and healing, traditional bereavement</a:t>
            </a:r>
          </a:p>
          <a:p>
            <a:pPr>
              <a:spcAft>
                <a:spcPts val="600"/>
              </a:spcAft>
            </a:pPr>
            <a:r>
              <a:rPr lang="en-US" sz="2400" dirty="0" smtClean="0"/>
              <a:t>Examining the collective traumatic tribal history as well as traditional cultural wisdom and resilience </a:t>
            </a:r>
            <a:endParaRPr lang="en-US" sz="2400" dirty="0"/>
          </a:p>
        </p:txBody>
      </p:sp>
    </p:spTree>
    <p:extLst>
      <p:ext uri="{BB962C8B-B14F-4D97-AF65-F5344CB8AC3E}">
        <p14:creationId xmlns:p14="http://schemas.microsoft.com/office/powerpoint/2010/main" val="1758718717"/>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dirty="0"/>
              <a:t>Maria Yellow Horse Brave Heart, PhD</a:t>
            </a:r>
          </a:p>
        </p:txBody>
      </p:sp>
      <p:sp>
        <p:nvSpPr>
          <p:cNvPr id="162818" name="Rectangle 2"/>
          <p:cNvSpPr>
            <a:spLocks noGrp="1" noChangeArrowheads="1"/>
          </p:cNvSpPr>
          <p:nvPr>
            <p:ph type="title"/>
          </p:nvPr>
        </p:nvSpPr>
        <p:spPr>
          <a:xfrm>
            <a:off x="448322" y="201967"/>
            <a:ext cx="8229600" cy="1143000"/>
          </a:xfrm>
        </p:spPr>
        <p:txBody>
          <a:bodyPr/>
          <a:lstStyle/>
          <a:p>
            <a:pPr eaLnBrk="1" hangingPunct="1">
              <a:defRPr/>
            </a:pPr>
            <a:r>
              <a:rPr lang="en-US" sz="3200" dirty="0" smtClean="0"/>
              <a:t>Relevant Recent HT Publications</a:t>
            </a:r>
          </a:p>
        </p:txBody>
      </p:sp>
      <p:sp>
        <p:nvSpPr>
          <p:cNvPr id="23556" name="Rectangle 3"/>
          <p:cNvSpPr>
            <a:spLocks noGrp="1" noChangeArrowheads="1"/>
          </p:cNvSpPr>
          <p:nvPr>
            <p:ph type="body" idx="1"/>
          </p:nvPr>
        </p:nvSpPr>
        <p:spPr>
          <a:xfrm>
            <a:off x="457200" y="1344966"/>
            <a:ext cx="8229600" cy="4751033"/>
          </a:xfrm>
        </p:spPr>
        <p:txBody>
          <a:bodyPr/>
          <a:lstStyle/>
          <a:p>
            <a:pPr eaLnBrk="1" hangingPunct="1">
              <a:spcAft>
                <a:spcPts val="600"/>
              </a:spcAft>
            </a:pPr>
            <a:r>
              <a:rPr lang="en-US" sz="1800" dirty="0"/>
              <a:t>Brave Heart, M.Y.H., Elkins, J., Tafoya, G., Bird, D., &amp; Salvador (2012). </a:t>
            </a:r>
            <a:r>
              <a:rPr lang="en-US" sz="1800" i="1" dirty="0"/>
              <a:t>Wicasa Was'aka</a:t>
            </a:r>
            <a:r>
              <a:rPr lang="en-US" sz="1800" dirty="0"/>
              <a:t>: Restoring the traditional strength of American Indian males. </a:t>
            </a:r>
            <a:r>
              <a:rPr lang="en-US" sz="1800" i="1" dirty="0"/>
              <a:t>American Journal of Public Health</a:t>
            </a:r>
            <a:r>
              <a:rPr lang="en-US" sz="1800" dirty="0"/>
              <a:t>, </a:t>
            </a:r>
            <a:r>
              <a:rPr lang="en-US" sz="1800" i="1" dirty="0"/>
              <a:t>102</a:t>
            </a:r>
            <a:r>
              <a:rPr lang="en-US" sz="1800" dirty="0"/>
              <a:t> (S2), 177-183.</a:t>
            </a:r>
          </a:p>
          <a:p>
            <a:pPr>
              <a:spcAft>
                <a:spcPts val="600"/>
              </a:spcAft>
            </a:pPr>
            <a:r>
              <a:rPr lang="en-US" sz="1800" dirty="0"/>
              <a:t>Brave Heart, M.Y.H., Chase, J., Elkins, J., &amp; Altschul, D.B. (2011). Historical trauma among Indigenous Peoples of the Americas: Concepts, research, and clinical considerations. </a:t>
            </a:r>
            <a:r>
              <a:rPr lang="en-US" sz="1800" i="1" dirty="0"/>
              <a:t>Journal of Psychoactive Drugs</a:t>
            </a:r>
            <a:r>
              <a:rPr lang="en-US" sz="1800" dirty="0"/>
              <a:t>, </a:t>
            </a:r>
            <a:r>
              <a:rPr lang="en-US" sz="1800" i="1" dirty="0"/>
              <a:t>43 </a:t>
            </a:r>
            <a:r>
              <a:rPr lang="en-US" sz="1800" dirty="0"/>
              <a:t>(4), </a:t>
            </a:r>
            <a:r>
              <a:rPr lang="en-US" sz="1800" dirty="0" smtClean="0"/>
              <a:t>282-290.</a:t>
            </a:r>
          </a:p>
          <a:p>
            <a:pPr>
              <a:spcAft>
                <a:spcPts val="600"/>
              </a:spcAft>
            </a:pPr>
            <a:r>
              <a:rPr lang="en-US" sz="1800" dirty="0" smtClean="0"/>
              <a:t>Brave </a:t>
            </a:r>
            <a:r>
              <a:rPr lang="en-US" sz="1800" dirty="0"/>
              <a:t>Heart, M.Y.H. &amp; Deschenie, T. (2006). Resource guide: Historical trauma and post-colonial stress in American Indian populations. </a:t>
            </a:r>
            <a:r>
              <a:rPr lang="en-US" sz="1800" i="1" dirty="0"/>
              <a:t>Tribal College Journal of American Indian Higher Education</a:t>
            </a:r>
            <a:r>
              <a:rPr lang="en-US" sz="1800" dirty="0"/>
              <a:t>, </a:t>
            </a:r>
            <a:r>
              <a:rPr lang="en-US" sz="1800" i="1" dirty="0"/>
              <a:t>17</a:t>
            </a:r>
            <a:r>
              <a:rPr lang="en-US" sz="1800" dirty="0"/>
              <a:t> (3), 24-27. </a:t>
            </a:r>
          </a:p>
          <a:p>
            <a:pPr>
              <a:spcAft>
                <a:spcPts val="600"/>
              </a:spcAft>
            </a:pPr>
            <a:r>
              <a:rPr lang="en-US" sz="1800" dirty="0"/>
              <a:t>Brave Heart, M.Y.H. (2003). The historical trauma response among Natives and its relationship with substance abuse: A Lakota illustration. </a:t>
            </a:r>
            <a:r>
              <a:rPr lang="en-US" sz="1800" i="1" dirty="0"/>
              <a:t>Journal of Psychoactive Drugs, 35</a:t>
            </a:r>
            <a:r>
              <a:rPr lang="en-US" sz="1800" dirty="0"/>
              <a:t>(1), 7-13</a:t>
            </a:r>
            <a:r>
              <a:rPr lang="en-US" sz="1800" dirty="0" smtClean="0"/>
              <a:t>.</a:t>
            </a:r>
            <a:r>
              <a:rPr lang="en-US" sz="1800" dirty="0"/>
              <a:t> </a:t>
            </a:r>
          </a:p>
          <a:p>
            <a:pPr eaLnBrk="1" hangingPunct="1">
              <a:lnSpc>
                <a:spcPct val="80000"/>
              </a:lnSpc>
              <a:spcAft>
                <a:spcPts val="600"/>
              </a:spcAft>
              <a:buFontTx/>
              <a:buNone/>
            </a:pPr>
            <a:endParaRPr lang="en-US" sz="2000" dirty="0" smtClean="0"/>
          </a:p>
          <a:p>
            <a:pPr eaLnBrk="1" hangingPunct="1">
              <a:lnSpc>
                <a:spcPct val="80000"/>
              </a:lnSpc>
              <a:spcAft>
                <a:spcPts val="600"/>
              </a:spcAft>
            </a:pPr>
            <a:endParaRPr lang="en-US" sz="2000" dirty="0" smtClean="0"/>
          </a:p>
        </p:txBody>
      </p:sp>
    </p:spTree>
    <p:extLst>
      <p:ext uri="{BB962C8B-B14F-4D97-AF65-F5344CB8AC3E}">
        <p14:creationId xmlns:p14="http://schemas.microsoft.com/office/powerpoint/2010/main" val="327332654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dirty="0"/>
              <a:t>Maria Yellow Horse Brave Heart, PhD</a:t>
            </a:r>
          </a:p>
        </p:txBody>
      </p:sp>
      <p:sp>
        <p:nvSpPr>
          <p:cNvPr id="162818" name="Rectangle 2"/>
          <p:cNvSpPr>
            <a:spLocks noGrp="1" noChangeArrowheads="1"/>
          </p:cNvSpPr>
          <p:nvPr>
            <p:ph type="title"/>
          </p:nvPr>
        </p:nvSpPr>
        <p:spPr>
          <a:xfrm>
            <a:off x="448322" y="201967"/>
            <a:ext cx="8229600" cy="1143000"/>
          </a:xfrm>
        </p:spPr>
        <p:txBody>
          <a:bodyPr/>
          <a:lstStyle/>
          <a:p>
            <a:pPr eaLnBrk="1" hangingPunct="1">
              <a:defRPr/>
            </a:pPr>
            <a:r>
              <a:rPr lang="en-US" sz="3200" dirty="0" smtClean="0"/>
              <a:t>Relevant Recent HT Publications </a:t>
            </a:r>
          </a:p>
        </p:txBody>
      </p:sp>
      <p:sp>
        <p:nvSpPr>
          <p:cNvPr id="23556" name="Rectangle 3"/>
          <p:cNvSpPr>
            <a:spLocks noGrp="1" noChangeArrowheads="1"/>
          </p:cNvSpPr>
          <p:nvPr>
            <p:ph type="body" idx="1"/>
          </p:nvPr>
        </p:nvSpPr>
        <p:spPr>
          <a:xfrm>
            <a:off x="457200" y="1447800"/>
            <a:ext cx="8229600" cy="4648200"/>
          </a:xfrm>
        </p:spPr>
        <p:txBody>
          <a:bodyPr/>
          <a:lstStyle/>
          <a:p>
            <a:pPr eaLnBrk="1" hangingPunct="1">
              <a:spcAft>
                <a:spcPts val="600"/>
              </a:spcAft>
            </a:pPr>
            <a:r>
              <a:rPr lang="en-US" sz="1800" dirty="0"/>
              <a:t>Brave Heart, M.Y.H., Elkins, J., Tafoya, G., Bird, D., &amp; Salvador (2012). </a:t>
            </a:r>
            <a:r>
              <a:rPr lang="en-US" sz="1800" i="1" dirty="0"/>
              <a:t>Wicasa Was'aka</a:t>
            </a:r>
            <a:r>
              <a:rPr lang="en-US" sz="1800" dirty="0"/>
              <a:t>: Restoring the traditional strength of American Indian males. </a:t>
            </a:r>
            <a:r>
              <a:rPr lang="en-US" sz="1800" i="1" dirty="0"/>
              <a:t>American Journal of Public Health</a:t>
            </a:r>
            <a:r>
              <a:rPr lang="en-US" sz="1800" dirty="0"/>
              <a:t>, </a:t>
            </a:r>
            <a:r>
              <a:rPr lang="en-US" sz="1800" i="1" dirty="0"/>
              <a:t>102</a:t>
            </a:r>
            <a:r>
              <a:rPr lang="en-US" sz="1800" dirty="0"/>
              <a:t> (S2), 177-183.</a:t>
            </a:r>
          </a:p>
          <a:p>
            <a:pPr>
              <a:spcAft>
                <a:spcPts val="600"/>
              </a:spcAft>
            </a:pPr>
            <a:r>
              <a:rPr lang="en-US" sz="1800" dirty="0"/>
              <a:t>Brave Heart, M.Y.H., Chase, J., Elkins, J., &amp; Altschul, D.B. (2011). Historical trauma among Indigenous Peoples of the Americas: Concepts, research, and clinical considerations. </a:t>
            </a:r>
            <a:r>
              <a:rPr lang="en-US" sz="1800" i="1" dirty="0"/>
              <a:t>Journal of Psychoactive Drugs</a:t>
            </a:r>
            <a:r>
              <a:rPr lang="en-US" sz="1800" dirty="0"/>
              <a:t>, </a:t>
            </a:r>
            <a:r>
              <a:rPr lang="en-US" sz="1800" i="1" dirty="0"/>
              <a:t>43 </a:t>
            </a:r>
            <a:r>
              <a:rPr lang="en-US" sz="1800" dirty="0"/>
              <a:t>(4), </a:t>
            </a:r>
            <a:r>
              <a:rPr lang="en-US" sz="1800" dirty="0" smtClean="0"/>
              <a:t>282-290.</a:t>
            </a:r>
          </a:p>
          <a:p>
            <a:pPr lvl="0">
              <a:spcAft>
                <a:spcPts val="600"/>
              </a:spcAft>
            </a:pPr>
            <a:r>
              <a:rPr lang="en-US" sz="1800" dirty="0" smtClean="0"/>
              <a:t>Brave </a:t>
            </a:r>
            <a:r>
              <a:rPr lang="en-US" sz="1800" dirty="0"/>
              <a:t>Heart, M.Y.H. (2003). The historical trauma response among Natives and its relationship with substance abuse: A Lakota illustration. </a:t>
            </a:r>
            <a:r>
              <a:rPr lang="en-US" sz="1800" i="1" dirty="0"/>
              <a:t>Journal of Psychoactive Drugs, 35</a:t>
            </a:r>
            <a:r>
              <a:rPr lang="en-US" sz="1800" dirty="0"/>
              <a:t>(1), 7-13</a:t>
            </a:r>
            <a:r>
              <a:rPr lang="en-US" sz="1800" dirty="0" smtClean="0"/>
              <a:t>.</a:t>
            </a:r>
            <a:r>
              <a:rPr lang="en-US" sz="1800" dirty="0"/>
              <a:t> </a:t>
            </a:r>
            <a:endParaRPr lang="en-US" sz="1800" dirty="0" smtClean="0"/>
          </a:p>
          <a:p>
            <a:pPr lvl="0" eaLnBrk="1" hangingPunct="1">
              <a:lnSpc>
                <a:spcPct val="80000"/>
              </a:lnSpc>
              <a:spcAft>
                <a:spcPts val="600"/>
              </a:spcAft>
            </a:pPr>
            <a:r>
              <a:rPr lang="en-US" sz="1800" dirty="0"/>
              <a:t>Evans-Campbell T, Lindhorst T, Huang B, Walters KL (2006) Interpersonal violence in the lives of urban American Indian and Alaska Native women: implications for health, mental health, and help-seeking. Am J Public Health 96(8):1416–1422. doi:</a:t>
            </a:r>
            <a:r>
              <a:rPr lang="en-US" sz="1800" dirty="0">
                <a:hlinkClick r:id="rId2"/>
              </a:rPr>
              <a:t>10.2105/</a:t>
            </a:r>
            <a:r>
              <a:rPr lang="en-US" sz="1800" dirty="0"/>
              <a:t> </a:t>
            </a:r>
            <a:r>
              <a:rPr lang="en-US" sz="1800" dirty="0">
                <a:hlinkClick r:id="rId2"/>
              </a:rPr>
              <a:t>AJPH.2004.054213</a:t>
            </a:r>
            <a:endParaRPr lang="en-US" sz="1800" dirty="0"/>
          </a:p>
          <a:p>
            <a:pPr>
              <a:spcAft>
                <a:spcPts val="600"/>
              </a:spcAft>
            </a:pPr>
            <a:endParaRPr lang="en-US" sz="1800" dirty="0" smtClean="0"/>
          </a:p>
          <a:p>
            <a:pPr eaLnBrk="1" hangingPunct="1">
              <a:lnSpc>
                <a:spcPct val="80000"/>
              </a:lnSpc>
              <a:spcAft>
                <a:spcPts val="600"/>
              </a:spcAft>
              <a:buFontTx/>
              <a:buNone/>
            </a:pPr>
            <a:endParaRPr lang="en-US" sz="2000" dirty="0" smtClean="0"/>
          </a:p>
          <a:p>
            <a:pPr eaLnBrk="1" hangingPunct="1">
              <a:lnSpc>
                <a:spcPct val="80000"/>
              </a:lnSpc>
              <a:spcAft>
                <a:spcPts val="600"/>
              </a:spcAft>
            </a:pPr>
            <a:endParaRPr lang="en-US" sz="2000" dirty="0" smtClean="0"/>
          </a:p>
        </p:txBody>
      </p:sp>
    </p:spTree>
    <p:extLst>
      <p:ext uri="{BB962C8B-B14F-4D97-AF65-F5344CB8AC3E}">
        <p14:creationId xmlns:p14="http://schemas.microsoft.com/office/powerpoint/2010/main" val="1865330727"/>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References-Brave Heart</a:t>
            </a:r>
            <a:endParaRPr lang="en-US" sz="3200" dirty="0"/>
          </a:p>
        </p:txBody>
      </p:sp>
      <p:sp>
        <p:nvSpPr>
          <p:cNvPr id="3" name="Content Placeholder 2"/>
          <p:cNvSpPr>
            <a:spLocks noGrp="1"/>
          </p:cNvSpPr>
          <p:nvPr>
            <p:ph idx="1"/>
          </p:nvPr>
        </p:nvSpPr>
        <p:spPr>
          <a:xfrm>
            <a:off x="457200" y="1295400"/>
            <a:ext cx="8229600" cy="4800600"/>
          </a:xfrm>
        </p:spPr>
        <p:txBody>
          <a:bodyPr/>
          <a:lstStyle/>
          <a:p>
            <a:pPr lvl="0">
              <a:spcAft>
                <a:spcPts val="600"/>
              </a:spcAft>
            </a:pPr>
            <a:r>
              <a:rPr lang="en-US" sz="1800" b="1" dirty="0"/>
              <a:t>Brave Heart</a:t>
            </a:r>
            <a:r>
              <a:rPr lang="en-US" sz="1800" dirty="0"/>
              <a:t>, M.Y.H., </a:t>
            </a:r>
            <a:r>
              <a:rPr lang="pt-BR" sz="1800" dirty="0"/>
              <a:t>Lewis-Fernández, R, </a:t>
            </a:r>
            <a:r>
              <a:rPr lang="de-DE" sz="1800" dirty="0"/>
              <a:t>Beals, J,</a:t>
            </a:r>
            <a:r>
              <a:rPr lang="es-PR" sz="1800" dirty="0"/>
              <a:t> Hasin, D, </a:t>
            </a:r>
            <a:r>
              <a:rPr lang="es-ES" sz="1800" dirty="0"/>
              <a:t>Sugaya, L, </a:t>
            </a:r>
            <a:r>
              <a:rPr lang="de-DE" sz="1800" dirty="0"/>
              <a:t>Wang, S,</a:t>
            </a:r>
            <a:r>
              <a:rPr lang="en-US" sz="1800" dirty="0"/>
              <a:t> Grant, BF., </a:t>
            </a:r>
            <a:r>
              <a:rPr lang="es-ES" sz="1800" dirty="0"/>
              <a:t>Blanco, C. </a:t>
            </a:r>
            <a:r>
              <a:rPr lang="en-US" sz="1800" dirty="0"/>
              <a:t>(2016). Psychiatric Disorders and Mental Health Treatment in American Indians and Alaska Natives: Results of the National Epidemiologic Survey on Alcohol and Related Conditions. </a:t>
            </a:r>
            <a:r>
              <a:rPr lang="en-US" sz="1800" i="1" dirty="0"/>
              <a:t>Social Psychiatry and Psychiatric Epidemiology, 51 </a:t>
            </a:r>
            <a:r>
              <a:rPr lang="en-US" sz="1800" dirty="0"/>
              <a:t>(7), 1033-1046.</a:t>
            </a:r>
          </a:p>
          <a:p>
            <a:pPr lvl="0">
              <a:spcAft>
                <a:spcPts val="600"/>
              </a:spcAft>
            </a:pPr>
            <a:r>
              <a:rPr lang="en-US" sz="1800" b="1" dirty="0"/>
              <a:t>Brave Heart</a:t>
            </a:r>
            <a:r>
              <a:rPr lang="en-US" sz="1800" dirty="0"/>
              <a:t>, M.Y.H., Chase, J., Elkins, J., Nanez, J., Martin, J., &amp; Mootz, J. (2016). Women finding the way: American Indian women leading intervention research in Native communities. </a:t>
            </a:r>
            <a:r>
              <a:rPr lang="en-US" sz="1800" i="1" dirty="0"/>
              <a:t>American Indian and Alaska Native Mental Health Research Journal 23 </a:t>
            </a:r>
            <a:r>
              <a:rPr lang="en-US" sz="1800" dirty="0"/>
              <a:t>(3), 24-47</a:t>
            </a:r>
            <a:r>
              <a:rPr lang="en-US" sz="1800" i="1" dirty="0"/>
              <a:t>.</a:t>
            </a:r>
            <a:r>
              <a:rPr lang="en-US" sz="1800" dirty="0"/>
              <a:t> </a:t>
            </a:r>
          </a:p>
          <a:p>
            <a:pPr lvl="0">
              <a:spcAft>
                <a:spcPts val="600"/>
              </a:spcAft>
            </a:pPr>
            <a:r>
              <a:rPr lang="en-US" sz="1800" b="1" dirty="0"/>
              <a:t>Brave Heart</a:t>
            </a:r>
            <a:r>
              <a:rPr lang="en-US" sz="1800" dirty="0"/>
              <a:t>, M.Y.H., Bird, D.M., Altschul, D., &amp; Crisanti, A. (2014). Wiping the tears of American Indian and Alaska Native youth: Suicide risk and prevention. In J.I. Ross (Ed.), </a:t>
            </a:r>
            <a:r>
              <a:rPr lang="en-US" sz="1800" i="1" dirty="0"/>
              <a:t>Handbook: American Indians at Risk</a:t>
            </a:r>
            <a:r>
              <a:rPr lang="en-US" sz="1800" dirty="0"/>
              <a:t> (pp. 495-515). Santa Barbara, CA: ABC- CLIO Greenwood</a:t>
            </a:r>
            <a:r>
              <a:rPr lang="en-US" sz="1800" dirty="0" smtClean="0"/>
              <a:t>.</a:t>
            </a:r>
            <a:endParaRPr lang="en-US" sz="1800" dirty="0"/>
          </a:p>
        </p:txBody>
      </p:sp>
      <p:sp>
        <p:nvSpPr>
          <p:cNvPr id="4" name="Footer Placeholder 3"/>
          <p:cNvSpPr>
            <a:spLocks noGrp="1"/>
          </p:cNvSpPr>
          <p:nvPr>
            <p:ph type="ftr" sz="quarter" idx="11"/>
          </p:nvPr>
        </p:nvSpPr>
        <p:spPr/>
        <p:txBody>
          <a:bodyPr/>
          <a:lstStyle/>
          <a:p>
            <a:pPr>
              <a:defRPr/>
            </a:pPr>
            <a:endParaRPr lang="en-US" dirty="0">
              <a:solidFill>
                <a:srgbClr val="FFFFFF"/>
              </a:solidFill>
            </a:endParaRPr>
          </a:p>
        </p:txBody>
      </p:sp>
    </p:spTree>
    <p:extLst>
      <p:ext uri="{BB962C8B-B14F-4D97-AF65-F5344CB8AC3E}">
        <p14:creationId xmlns:p14="http://schemas.microsoft.com/office/powerpoint/2010/main" val="60279909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dirty="0"/>
              <a:t>© Maria Yellow Horse Brave Heart, PhD</a:t>
            </a:r>
          </a:p>
        </p:txBody>
      </p:sp>
      <p:sp>
        <p:nvSpPr>
          <p:cNvPr id="423938" name="Rectangle 2"/>
          <p:cNvSpPr>
            <a:spLocks noGrp="1" noChangeArrowheads="1"/>
          </p:cNvSpPr>
          <p:nvPr>
            <p:ph type="title"/>
          </p:nvPr>
        </p:nvSpPr>
        <p:spPr>
          <a:xfrm>
            <a:off x="457200" y="152400"/>
            <a:ext cx="8229600" cy="1143000"/>
          </a:xfrm>
        </p:spPr>
        <p:txBody>
          <a:bodyPr/>
          <a:lstStyle/>
          <a:p>
            <a:pPr eaLnBrk="1" hangingPunct="1">
              <a:defRPr/>
            </a:pPr>
            <a:r>
              <a:rPr lang="en-US" sz="3200" dirty="0" smtClean="0"/>
              <a:t>References-Brave Heart-continued</a:t>
            </a:r>
          </a:p>
        </p:txBody>
      </p:sp>
      <p:sp>
        <p:nvSpPr>
          <p:cNvPr id="51204" name="Rectangle 3"/>
          <p:cNvSpPr>
            <a:spLocks noGrp="1" noChangeArrowheads="1"/>
          </p:cNvSpPr>
          <p:nvPr>
            <p:ph type="body" idx="1"/>
          </p:nvPr>
        </p:nvSpPr>
        <p:spPr>
          <a:xfrm>
            <a:off x="457200" y="1447800"/>
            <a:ext cx="8229600" cy="4953000"/>
          </a:xfrm>
        </p:spPr>
        <p:txBody>
          <a:bodyPr/>
          <a:lstStyle/>
          <a:p>
            <a:pPr marL="609600" indent="-609600" eaLnBrk="1" hangingPunct="1"/>
            <a:r>
              <a:rPr lang="en-US" sz="1800" dirty="0" smtClean="0"/>
              <a:t>Brave Heart, M.Y.H. (1999) </a:t>
            </a:r>
            <a:r>
              <a:rPr lang="en-US" sz="1800" i="1" dirty="0" smtClean="0"/>
              <a:t>Oyate Ptayela</a:t>
            </a:r>
            <a:r>
              <a:rPr lang="en-US" sz="1800" dirty="0" smtClean="0"/>
              <a:t>: Rebuilding the Lakota Nation through addressing historical trauma among Lakota parents. </a:t>
            </a:r>
            <a:r>
              <a:rPr lang="en-US" sz="1800" i="1" dirty="0" smtClean="0"/>
              <a:t>Journal of Human Behavior and the Social Environment, 2</a:t>
            </a:r>
            <a:r>
              <a:rPr lang="en-US" sz="1800" dirty="0" smtClean="0"/>
              <a:t>(1/2), 109-126. </a:t>
            </a:r>
          </a:p>
          <a:p>
            <a:pPr marL="609600" indent="-609600" eaLnBrk="1" hangingPunct="1"/>
            <a:r>
              <a:rPr lang="en-US" sz="1800" dirty="0" smtClean="0"/>
              <a:t>Brave Heart, M.Y.H. (2000) </a:t>
            </a:r>
            <a:r>
              <a:rPr lang="en-US" sz="1800" i="1" dirty="0" smtClean="0"/>
              <a:t>Wakiksuyapi</a:t>
            </a:r>
            <a:r>
              <a:rPr lang="en-US" sz="1800" dirty="0" smtClean="0"/>
              <a:t>: Carrying the historical trauma of the Lakota. </a:t>
            </a:r>
            <a:r>
              <a:rPr lang="en-US" sz="1800" i="1" dirty="0" smtClean="0"/>
              <a:t>Tulane Studies in Social Welfare, 21-22</a:t>
            </a:r>
            <a:r>
              <a:rPr lang="en-US" sz="1800" u="sng" dirty="0" smtClean="0"/>
              <a:t>,</a:t>
            </a:r>
            <a:r>
              <a:rPr lang="en-US" sz="1800" dirty="0" smtClean="0"/>
              <a:t> 245-266. </a:t>
            </a:r>
          </a:p>
          <a:p>
            <a:pPr marL="609600" indent="-609600" eaLnBrk="1" hangingPunct="1"/>
            <a:r>
              <a:rPr lang="en-US" sz="1800" dirty="0" smtClean="0"/>
              <a:t>Brave Heart, M.Y.H. (2001) Clinical assessment with American Indians. In R.Fong &amp; S. Furuto (Eds), </a:t>
            </a:r>
            <a:r>
              <a:rPr lang="en-US" sz="1800" i="1" dirty="0" smtClean="0"/>
              <a:t>Cultural competent social work practice: Practice skills, interventions, and evaluation </a:t>
            </a:r>
            <a:r>
              <a:rPr lang="en-US" sz="1800" dirty="0" smtClean="0"/>
              <a:t>(pp. 163-177). Reading, MA: Longman Publishers.</a:t>
            </a:r>
          </a:p>
          <a:p>
            <a:pPr marL="609600" indent="-609600" eaLnBrk="1" hangingPunct="1"/>
            <a:r>
              <a:rPr lang="en-US" sz="1800" dirty="0" smtClean="0"/>
              <a:t>Brave Heart, M.Y.H. (2001) Clinical interventions with American Indians. In R. Fong &amp; S. Furuto (Eds).</a:t>
            </a:r>
            <a:r>
              <a:rPr lang="en-US" sz="1800" i="1" u="sng" dirty="0" smtClean="0"/>
              <a:t> Cultural competent social work practice: Practice skills, interventions, and evaluation</a:t>
            </a:r>
            <a:r>
              <a:rPr lang="en-US" sz="1800" dirty="0" smtClean="0"/>
              <a:t> (pp. 285-298). Reading, MA: Longman Publishers.</a:t>
            </a:r>
          </a:p>
          <a:p>
            <a:pPr marL="609600" indent="-609600" eaLnBrk="1" hangingPunct="1"/>
            <a:endParaRPr lang="en-US" sz="1800" dirty="0" smtClean="0"/>
          </a:p>
        </p:txBody>
      </p:sp>
    </p:spTree>
    <p:extLst>
      <p:ext uri="{BB962C8B-B14F-4D97-AF65-F5344CB8AC3E}">
        <p14:creationId xmlns:p14="http://schemas.microsoft.com/office/powerpoint/2010/main" val="7966562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dirty="0"/>
              <a:t>© Maria Yellow Horse Brave Heart, PhD</a:t>
            </a:r>
          </a:p>
        </p:txBody>
      </p:sp>
      <p:sp>
        <p:nvSpPr>
          <p:cNvPr id="424962" name="Rectangle 2"/>
          <p:cNvSpPr>
            <a:spLocks noGrp="1" noChangeArrowheads="1"/>
          </p:cNvSpPr>
          <p:nvPr>
            <p:ph type="title"/>
          </p:nvPr>
        </p:nvSpPr>
        <p:spPr/>
        <p:txBody>
          <a:bodyPr/>
          <a:lstStyle/>
          <a:p>
            <a:pPr eaLnBrk="1" hangingPunct="1">
              <a:defRPr/>
            </a:pPr>
            <a:r>
              <a:rPr lang="en-US" sz="3200" dirty="0"/>
              <a:t>References-Brave Heart continued</a:t>
            </a:r>
            <a:endParaRPr lang="en-US" sz="3200" dirty="0" smtClean="0"/>
          </a:p>
        </p:txBody>
      </p:sp>
      <p:sp>
        <p:nvSpPr>
          <p:cNvPr id="52228" name="Rectangle 3"/>
          <p:cNvSpPr>
            <a:spLocks noGrp="1" noChangeArrowheads="1"/>
          </p:cNvSpPr>
          <p:nvPr>
            <p:ph type="body" idx="1"/>
          </p:nvPr>
        </p:nvSpPr>
        <p:spPr>
          <a:xfrm>
            <a:off x="457200" y="1219200"/>
            <a:ext cx="8229600" cy="4800600"/>
          </a:xfrm>
        </p:spPr>
        <p:txBody>
          <a:bodyPr/>
          <a:lstStyle/>
          <a:p>
            <a:pPr marL="609600" indent="-609600" eaLnBrk="1" hangingPunct="1"/>
            <a:r>
              <a:rPr lang="en-US" sz="1800" dirty="0" smtClean="0"/>
              <a:t>Beals, J., Manson, S., Whitesell, N. Spicer, P., Novins, D. &amp; Mitchell, C. (2005). Prevalence of DSM-IV disorders and attendant help-seeking in 2 American Indian reservation populations. </a:t>
            </a:r>
            <a:r>
              <a:rPr lang="en-US" sz="1800" i="1" dirty="0" smtClean="0"/>
              <a:t>Archives of General Psychiatry,</a:t>
            </a:r>
            <a:r>
              <a:rPr lang="en-US" sz="1800" dirty="0" smtClean="0"/>
              <a:t> </a:t>
            </a:r>
            <a:r>
              <a:rPr lang="en-US" sz="1800" i="1" dirty="0" smtClean="0"/>
              <a:t>162,</a:t>
            </a:r>
            <a:r>
              <a:rPr lang="en-US" sz="1800" dirty="0" smtClean="0"/>
              <a:t> 99-108.</a:t>
            </a:r>
          </a:p>
          <a:p>
            <a:pPr marL="609600" lvl="0" indent="-609600" eaLnBrk="1" hangingPunct="1"/>
            <a:r>
              <a:rPr lang="en-US" sz="1800" dirty="0" smtClean="0"/>
              <a:t>Beals J, Belcourt-Ditloff A</a:t>
            </a:r>
            <a:r>
              <a:rPr lang="en-US" sz="1800" dirty="0"/>
              <a:t>, Garroutte EM, Croy C, Jervis LL, Whitesell NR, Mitchell </a:t>
            </a:r>
            <a:r>
              <a:rPr lang="en-US" sz="1800" dirty="0" smtClean="0"/>
              <a:t>CM, </a:t>
            </a:r>
            <a:r>
              <a:rPr lang="en-US" sz="1800" dirty="0"/>
              <a:t>Manson SM, Team AI-SUPERPFP (2013) Trauma and conditional risk of posttraumatic stress dis- order in two American Indian reservation communities. Soc Psych Psych Epid 48(6):895–905. doi:</a:t>
            </a:r>
            <a:r>
              <a:rPr lang="en-US" sz="1800" dirty="0">
                <a:hlinkClick r:id="rId2"/>
              </a:rPr>
              <a:t>10.1007/s00127-012-0615-</a:t>
            </a:r>
            <a:r>
              <a:rPr lang="en-US" sz="1800" dirty="0"/>
              <a:t> </a:t>
            </a:r>
            <a:r>
              <a:rPr lang="en-US" sz="1800" dirty="0">
                <a:hlinkClick r:id="rId2"/>
              </a:rPr>
              <a:t>5</a:t>
            </a:r>
            <a:endParaRPr lang="en-US" sz="1800" dirty="0"/>
          </a:p>
          <a:p>
            <a:pPr marL="609600" lvl="0" indent="-609600" eaLnBrk="1" hangingPunct="1"/>
            <a:r>
              <a:rPr lang="en-US" sz="1800" dirty="0"/>
              <a:t>Beals J, Manson SM, Croy C, Klein SA, Whitesell NR, Mitchell CM, AI-SUPERPFP Team (2013) Lifetime prevalence of post- traumatic stress disorder in two American Indian reservation populations. J Trauma Stress 26(4):512–520. doi:</a:t>
            </a:r>
            <a:r>
              <a:rPr lang="en-US" sz="1800" dirty="0">
                <a:hlinkClick r:id="rId3"/>
              </a:rPr>
              <a:t>10.1002/jts.</a:t>
            </a:r>
            <a:r>
              <a:rPr lang="en-US" sz="1800" dirty="0"/>
              <a:t> </a:t>
            </a:r>
            <a:r>
              <a:rPr lang="en-US" sz="1800" dirty="0">
                <a:hlinkClick r:id="rId3"/>
              </a:rPr>
              <a:t>21835</a:t>
            </a:r>
            <a:endParaRPr lang="en-US" sz="1800" dirty="0"/>
          </a:p>
          <a:p>
            <a:pPr marL="609600" lvl="0" indent="-609600" eaLnBrk="1" hangingPunct="1"/>
            <a:r>
              <a:rPr lang="en-US" sz="1800" dirty="0"/>
              <a:t>Brave Heart MYH (1998) The return to the sacred path: healing the historical trauma response among the Lakota. Smith Coll Stud Soc 68(3):287–305. </a:t>
            </a:r>
            <a:r>
              <a:rPr lang="en-US" sz="1800" dirty="0" smtClean="0"/>
              <a:t>doi:</a:t>
            </a:r>
            <a:r>
              <a:rPr lang="en-US" sz="1800" dirty="0" smtClean="0">
                <a:hlinkClick r:id="rId4"/>
              </a:rPr>
              <a:t>10.1080/00377319809517532</a:t>
            </a:r>
            <a:endParaRPr lang="en-US" sz="1800" dirty="0"/>
          </a:p>
        </p:txBody>
      </p:sp>
    </p:spTree>
    <p:extLst>
      <p:ext uri="{BB962C8B-B14F-4D97-AF65-F5344CB8AC3E}">
        <p14:creationId xmlns:p14="http://schemas.microsoft.com/office/powerpoint/2010/main" val="30959268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dirty="0"/>
              <a:t>© Maria Yellow Horse Brave Heart, PhD</a:t>
            </a:r>
          </a:p>
        </p:txBody>
      </p:sp>
      <p:sp>
        <p:nvSpPr>
          <p:cNvPr id="425986" name="Rectangle 2"/>
          <p:cNvSpPr>
            <a:spLocks noGrp="1" noChangeArrowheads="1"/>
          </p:cNvSpPr>
          <p:nvPr>
            <p:ph type="title"/>
          </p:nvPr>
        </p:nvSpPr>
        <p:spPr/>
        <p:txBody>
          <a:bodyPr/>
          <a:lstStyle/>
          <a:p>
            <a:pPr eaLnBrk="1" hangingPunct="1">
              <a:defRPr/>
            </a:pPr>
            <a:r>
              <a:rPr lang="en-US" sz="3200" dirty="0" smtClean="0"/>
              <a:t>References-Brave Heart continued  </a:t>
            </a:r>
          </a:p>
        </p:txBody>
      </p:sp>
      <p:sp>
        <p:nvSpPr>
          <p:cNvPr id="53252" name="Rectangle 3"/>
          <p:cNvSpPr>
            <a:spLocks noGrp="1" noChangeArrowheads="1"/>
          </p:cNvSpPr>
          <p:nvPr>
            <p:ph type="body" idx="1"/>
          </p:nvPr>
        </p:nvSpPr>
        <p:spPr>
          <a:xfrm>
            <a:off x="457200" y="1371600"/>
            <a:ext cx="8229600" cy="4724400"/>
          </a:xfrm>
        </p:spPr>
        <p:txBody>
          <a:bodyPr/>
          <a:lstStyle/>
          <a:p>
            <a:pPr marL="609600" indent="-609600" eaLnBrk="1" hangingPunct="1"/>
            <a:r>
              <a:rPr lang="fr-FR" sz="1800" dirty="0" smtClean="0"/>
              <a:t>Legters, L.H. (1988). The American genocide. </a:t>
            </a:r>
            <a:r>
              <a:rPr lang="fr-FR" sz="1800" i="1" dirty="0" smtClean="0"/>
              <a:t>Policy Studies Journal, 16</a:t>
            </a:r>
            <a:r>
              <a:rPr lang="fr-FR" sz="1800" dirty="0" smtClean="0"/>
              <a:t> (4), 768-777.</a:t>
            </a:r>
          </a:p>
          <a:p>
            <a:pPr marL="609600" indent="-609600" eaLnBrk="1" hangingPunct="1"/>
            <a:r>
              <a:rPr lang="fr-FR" sz="1800" dirty="0" smtClean="0"/>
              <a:t>Lewis-Fernandez, R. &amp; Diaz, N. (2002). </a:t>
            </a:r>
            <a:r>
              <a:rPr lang="en-US" sz="1800" dirty="0" smtClean="0"/>
              <a:t>The cultural formulation: A method for assessing cultural factors affecting the clinical encounter. Psychiatric Quarterly, 73(4), 271-295. </a:t>
            </a:r>
          </a:p>
          <a:p>
            <a:pPr marL="609600" indent="-609600" eaLnBrk="1" hangingPunct="1"/>
            <a:r>
              <a:rPr lang="en-US" sz="1800" dirty="0" smtClean="0"/>
              <a:t>Manson, S., Beals, J., O’Nell, T., Piasecki, J., Bechtold, D., Keane, E., &amp; Jones, M. (1996). Wounded spirits, ailing hearts: PTSD and related disorders among American Indians. In A. Marsella, M. Friedman, E. Gerrity, &amp; R. Scurfield (Eds), </a:t>
            </a:r>
            <a:r>
              <a:rPr lang="en-US" sz="1800" i="1" dirty="0" smtClean="0"/>
              <a:t>Ethnocultural aspects of Posttraumatic Stress Disorder </a:t>
            </a:r>
            <a:r>
              <a:rPr lang="en-US" sz="1800" dirty="0" smtClean="0"/>
              <a:t>(pp. 255-283). Washington DC: American Psychological Association.</a:t>
            </a:r>
          </a:p>
          <a:p>
            <a:pPr marL="609600" indent="-609600" eaLnBrk="1" hangingPunct="1"/>
            <a:r>
              <a:rPr lang="en-US" sz="1800" dirty="0" smtClean="0"/>
              <a:t>Robin, R.W., Chester, B., &amp; Goldman, D. (1996). Cumulative trauma and PTSD in American Indian communities (pp. 239-253). In Marsella, A.J., Friedman, M.J., Gerrity, E.T., &amp; Scurfield, R.M. (Eds), </a:t>
            </a:r>
            <a:r>
              <a:rPr lang="en-US" sz="1800" i="1" dirty="0" smtClean="0"/>
              <a:t>Ethnocultural aspects of Post-traumatic Stress Disorder.</a:t>
            </a:r>
            <a:r>
              <a:rPr lang="en-US" sz="1800" dirty="0" smtClean="0"/>
              <a:t> Washington, DC: American Psychological Press </a:t>
            </a:r>
          </a:p>
        </p:txBody>
      </p:sp>
    </p:spTree>
    <p:extLst>
      <p:ext uri="{BB962C8B-B14F-4D97-AF65-F5344CB8AC3E}">
        <p14:creationId xmlns:p14="http://schemas.microsoft.com/office/powerpoint/2010/main" val="21040814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dirty="0"/>
              <a:t>© Maria Yellow Horse Brave Heart, PhD</a:t>
            </a:r>
          </a:p>
        </p:txBody>
      </p:sp>
      <p:sp>
        <p:nvSpPr>
          <p:cNvPr id="381954" name="Rectangle 2"/>
          <p:cNvSpPr>
            <a:spLocks noGrp="1" noChangeArrowheads="1"/>
          </p:cNvSpPr>
          <p:nvPr>
            <p:ph type="title"/>
          </p:nvPr>
        </p:nvSpPr>
        <p:spPr/>
        <p:txBody>
          <a:bodyPr/>
          <a:lstStyle/>
          <a:p>
            <a:pPr eaLnBrk="1" hangingPunct="1">
              <a:defRPr/>
            </a:pPr>
            <a:r>
              <a:rPr lang="en-US" sz="3200" dirty="0"/>
              <a:t>References-Brave Heart </a:t>
            </a:r>
            <a:r>
              <a:rPr lang="en-US" sz="3200" dirty="0" smtClean="0"/>
              <a:t>continued </a:t>
            </a:r>
          </a:p>
        </p:txBody>
      </p:sp>
      <p:sp>
        <p:nvSpPr>
          <p:cNvPr id="54276" name="Rectangle 3"/>
          <p:cNvSpPr>
            <a:spLocks noGrp="1" noChangeArrowheads="1"/>
          </p:cNvSpPr>
          <p:nvPr>
            <p:ph type="body" idx="1"/>
          </p:nvPr>
        </p:nvSpPr>
        <p:spPr/>
        <p:txBody>
          <a:bodyPr/>
          <a:lstStyle/>
          <a:p>
            <a:pPr eaLnBrk="1" hangingPunct="1"/>
            <a:r>
              <a:rPr lang="en-US" sz="2000" dirty="0" smtClean="0"/>
              <a:t>Robin, R., Chester, B., Rasmussen, J., Jaranson, J. &amp; Goldman, D. (1997). Prevalence and characteristics of trauma and posttraumatic stress disorder in a southwestern American Indian community.  </a:t>
            </a:r>
            <a:r>
              <a:rPr lang="en-US" sz="2000" i="1" dirty="0" smtClean="0"/>
              <a:t>American Journal of Psychiatry, 154</a:t>
            </a:r>
            <a:r>
              <a:rPr lang="en-US" sz="2000" dirty="0" smtClean="0"/>
              <a:t>(11), 1582–1588. </a:t>
            </a:r>
          </a:p>
          <a:p>
            <a:pPr eaLnBrk="1" hangingPunct="1"/>
            <a:r>
              <a:rPr lang="en-US" sz="2000" dirty="0" smtClean="0"/>
              <a:t>Shear, K., Frank, E., Houck, P.R., and Reynolds, C.F. Treatment of complicated grief: A randomized controlled trial, 2005, </a:t>
            </a:r>
            <a:r>
              <a:rPr lang="en-US" sz="2000" i="1" dirty="0" smtClean="0"/>
              <a:t>JAMA, 293</a:t>
            </a:r>
            <a:r>
              <a:rPr lang="en-US" sz="2000" dirty="0" smtClean="0"/>
              <a:t> (21), 2601-2608. </a:t>
            </a:r>
          </a:p>
          <a:p>
            <a:pPr eaLnBrk="1" hangingPunct="1"/>
            <a:r>
              <a:rPr lang="en-US" sz="2000" dirty="0" smtClean="0"/>
              <a:t>US Senate Miscellaneous Document, #1, 40th Congress, 2nd Session, 1868, [1319]</a:t>
            </a:r>
          </a:p>
          <a:p>
            <a:pPr eaLnBrk="1" hangingPunct="1"/>
            <a:endParaRPr lang="en-US" sz="2000" dirty="0" smtClean="0"/>
          </a:p>
        </p:txBody>
      </p:sp>
    </p:spTree>
    <p:extLst>
      <p:ext uri="{BB962C8B-B14F-4D97-AF65-F5344CB8AC3E}">
        <p14:creationId xmlns:p14="http://schemas.microsoft.com/office/powerpoint/2010/main" val="1757127250"/>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dirty="0"/>
              <a:t>© Maria Yellow Horse Brave Heart, PhD</a:t>
            </a:r>
          </a:p>
        </p:txBody>
      </p:sp>
      <p:sp>
        <p:nvSpPr>
          <p:cNvPr id="382978" name="Rectangle 2"/>
          <p:cNvSpPr>
            <a:spLocks noGrp="1" noChangeArrowheads="1"/>
          </p:cNvSpPr>
          <p:nvPr>
            <p:ph type="title"/>
          </p:nvPr>
        </p:nvSpPr>
        <p:spPr/>
        <p:txBody>
          <a:bodyPr/>
          <a:lstStyle/>
          <a:p>
            <a:pPr eaLnBrk="1" hangingPunct="1">
              <a:defRPr/>
            </a:pPr>
            <a:r>
              <a:rPr lang="en-US" sz="3200" dirty="0">
                <a:solidFill>
                  <a:srgbClr val="E3E3FF"/>
                </a:solidFill>
              </a:rPr>
              <a:t>References-Brave Heart </a:t>
            </a:r>
            <a:r>
              <a:rPr lang="en-US" sz="3200" dirty="0" smtClean="0">
                <a:solidFill>
                  <a:srgbClr val="E3E3FF"/>
                </a:solidFill>
              </a:rPr>
              <a:t>continued   </a:t>
            </a:r>
            <a:endParaRPr lang="en-US" sz="3600" dirty="0" smtClean="0"/>
          </a:p>
        </p:txBody>
      </p:sp>
      <p:sp>
        <p:nvSpPr>
          <p:cNvPr id="55300" name="Rectangle 3"/>
          <p:cNvSpPr>
            <a:spLocks noGrp="1" noChangeArrowheads="1"/>
          </p:cNvSpPr>
          <p:nvPr>
            <p:ph type="body" idx="1"/>
          </p:nvPr>
        </p:nvSpPr>
        <p:spPr>
          <a:xfrm>
            <a:off x="457200" y="1371600"/>
            <a:ext cx="8229600" cy="4724400"/>
          </a:xfrm>
        </p:spPr>
        <p:txBody>
          <a:bodyPr/>
          <a:lstStyle/>
          <a:p>
            <a:pPr eaLnBrk="1" hangingPunct="1"/>
            <a:r>
              <a:rPr lang="en-US" sz="1600" dirty="0" smtClean="0"/>
              <a:t>Brave Heart, M.Y.H. (1999) Gender differences in the historical trauma response among the Lakota. </a:t>
            </a:r>
            <a:r>
              <a:rPr lang="en-US" sz="1600" i="1" dirty="0" smtClean="0"/>
              <a:t>Journal of Health and Social Policy, 10</a:t>
            </a:r>
            <a:r>
              <a:rPr lang="en-US" sz="1600" dirty="0" smtClean="0"/>
              <a:t>(4), 1-21. </a:t>
            </a:r>
          </a:p>
          <a:p>
            <a:pPr eaLnBrk="1" hangingPunct="1"/>
            <a:r>
              <a:rPr lang="en-US" sz="1600" dirty="0" smtClean="0">
                <a:solidFill>
                  <a:srgbClr val="FFFFFF"/>
                </a:solidFill>
              </a:rPr>
              <a:t>Brave </a:t>
            </a:r>
            <a:r>
              <a:rPr lang="en-US" sz="1600" dirty="0">
                <a:solidFill>
                  <a:srgbClr val="FFFFFF"/>
                </a:solidFill>
              </a:rPr>
              <a:t>Heart, M.Y.H. (1999). “Oyate Ptayela: Rebuilding the Lakota nation through addressing historical trauma among Lakota parents.” Journal of Human Behavior in the Social Environment, 2(1-2), 109-126</a:t>
            </a:r>
            <a:r>
              <a:rPr lang="en-US" sz="1800" dirty="0" smtClean="0">
                <a:solidFill>
                  <a:srgbClr val="FFFFFF"/>
                </a:solidFill>
              </a:rPr>
              <a:t>.</a:t>
            </a:r>
          </a:p>
          <a:p>
            <a:pPr eaLnBrk="1" hangingPunct="1"/>
            <a:r>
              <a:rPr lang="en-US" sz="1600" dirty="0"/>
              <a:t>Whitbeck LB, Adams GW, Hoyt DR, &amp; Chen X, (2004). Conceptualizing and measuring historical trauma among American Indian people. </a:t>
            </a:r>
            <a:r>
              <a:rPr lang="en-US" sz="1600" i="1" dirty="0"/>
              <a:t>American Journal of Community Psychology, </a:t>
            </a:r>
            <a:r>
              <a:rPr lang="en-US" sz="1600" dirty="0"/>
              <a:t>33( 3-4):</a:t>
            </a:r>
            <a:r>
              <a:rPr lang="en-US" sz="1600" dirty="0" smtClean="0"/>
              <a:t>119-30.</a:t>
            </a:r>
          </a:p>
          <a:p>
            <a:pPr lvl="0" eaLnBrk="1" hangingPunct="1"/>
            <a:r>
              <a:rPr lang="en-US" sz="1600" dirty="0"/>
              <a:t>Brave Heart MYH, DeBruyn LM (1998) The American Indian holocaust: healing historical unresolved grief. Am Indian Alaska Nat 8(2):56–78. </a:t>
            </a:r>
            <a:r>
              <a:rPr lang="en-US" sz="1600" dirty="0" smtClean="0"/>
              <a:t>doi:</a:t>
            </a:r>
            <a:r>
              <a:rPr lang="en-US" sz="1600" dirty="0" smtClean="0">
                <a:hlinkClick r:id="rId2"/>
              </a:rPr>
              <a:t>10.5820/aian.0802.1998.60</a:t>
            </a:r>
            <a:endParaRPr lang="en-US" sz="1600" dirty="0"/>
          </a:p>
          <a:p>
            <a:pPr lvl="0" eaLnBrk="1" hangingPunct="1"/>
            <a:r>
              <a:rPr lang="en-US" sz="1600" dirty="0" smtClean="0"/>
              <a:t>Beals </a:t>
            </a:r>
            <a:r>
              <a:rPr lang="en-US" sz="1600" dirty="0"/>
              <a:t>J, Manson SM, Croy C, Klein SA, Whitesell NR, Mitchell CM, AI-SUPERPFP Team (2013) Lifetime prevalence of post- traumatic stress disorder in two American Indian reservation populations. J Trauma Stress 26(4):512–520. doi:</a:t>
            </a:r>
            <a:r>
              <a:rPr lang="en-US" sz="1600" dirty="0">
                <a:hlinkClick r:id="rId3"/>
              </a:rPr>
              <a:t>10.1002/jts.</a:t>
            </a:r>
            <a:r>
              <a:rPr lang="en-US" sz="1600" dirty="0"/>
              <a:t> </a:t>
            </a:r>
            <a:r>
              <a:rPr lang="en-US" sz="1600" dirty="0">
                <a:hlinkClick r:id="rId3"/>
              </a:rPr>
              <a:t>21835</a:t>
            </a:r>
            <a:endParaRPr lang="en-US" sz="1600" dirty="0"/>
          </a:p>
          <a:p>
            <a:pPr eaLnBrk="1" hangingPunct="1"/>
            <a:endParaRPr lang="en-US" sz="1800" dirty="0"/>
          </a:p>
          <a:p>
            <a:pPr eaLnBrk="1" hangingPunct="1"/>
            <a:endParaRPr lang="en-US" sz="1800" dirty="0">
              <a:solidFill>
                <a:srgbClr val="92D050"/>
              </a:solidFill>
            </a:endParaRPr>
          </a:p>
          <a:p>
            <a:pPr eaLnBrk="1" hangingPunct="1"/>
            <a:endParaRPr lang="en-US" sz="1800" dirty="0" smtClean="0"/>
          </a:p>
          <a:p>
            <a:pPr eaLnBrk="1" hangingPunct="1"/>
            <a:endParaRPr lang="en-US" sz="1800" dirty="0" smtClean="0"/>
          </a:p>
        </p:txBody>
      </p:sp>
    </p:spTree>
    <p:extLst>
      <p:ext uri="{BB962C8B-B14F-4D97-AF65-F5344CB8AC3E}">
        <p14:creationId xmlns:p14="http://schemas.microsoft.com/office/powerpoint/2010/main" val="4992066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themeOverride>
</file>

<file path=docProps/app.xml><?xml version="1.0" encoding="utf-8"?>
<Properties xmlns="http://schemas.openxmlformats.org/officeDocument/2006/extended-properties" xmlns:vt="http://schemas.openxmlformats.org/officeDocument/2006/docPropsVTypes">
  <Template/>
  <TotalTime>14652</TotalTime>
  <Words>8544</Words>
  <Application>Microsoft Macintosh PowerPoint</Application>
  <PresentationFormat>On-screen Show (4:3)</PresentationFormat>
  <Paragraphs>715</Paragraphs>
  <Slides>97</Slides>
  <Notes>24</Notes>
  <HiddenSlides>1</HiddenSlides>
  <MMClips>1</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Mountain Top</vt:lpstr>
      <vt:lpstr>Transforming Trauma Informed Care: Integrating Historical Trauma in Behavioral Health and Primary Care</vt:lpstr>
      <vt:lpstr>Disclosures</vt:lpstr>
      <vt:lpstr>Objectives</vt:lpstr>
      <vt:lpstr>This Presentation Will Cover</vt:lpstr>
      <vt:lpstr>Trauma informed care</vt:lpstr>
      <vt:lpstr>Trauma Informed Care Is…</vt:lpstr>
      <vt:lpstr> </vt:lpstr>
      <vt:lpstr>Human Services Relationship  Standard   Trauma-Informed</vt:lpstr>
      <vt:lpstr>What is Historical Trauma Informed Care?</vt:lpstr>
      <vt:lpstr>5 Principles of Trauma-Informed Care  (modified from CCTIC)</vt:lpstr>
      <vt:lpstr>Creating a Safe Context-Emotional Safety</vt:lpstr>
      <vt:lpstr>Ways to Help Sense of Emotional Safety</vt:lpstr>
      <vt:lpstr>Language Has Meaning</vt:lpstr>
      <vt:lpstr>Trauma Informed Reminders</vt:lpstr>
      <vt:lpstr>Trustworthiness</vt:lpstr>
      <vt:lpstr>Choice</vt:lpstr>
      <vt:lpstr>Maximizing Patient Choice</vt:lpstr>
      <vt:lpstr>Collaboration</vt:lpstr>
      <vt:lpstr>Use of Peers</vt:lpstr>
      <vt:lpstr>Encouragement</vt:lpstr>
      <vt:lpstr>Staff Support and Well-Being</vt:lpstr>
      <vt:lpstr>Staff Safety</vt:lpstr>
      <vt:lpstr>Staff Training</vt:lpstr>
      <vt:lpstr>Community Partnerships</vt:lpstr>
      <vt:lpstr>Culture Shift</vt:lpstr>
      <vt:lpstr>Steps to Creating a Trauma Informed System</vt:lpstr>
      <vt:lpstr>Stress</vt:lpstr>
      <vt:lpstr>Acute Stress</vt:lpstr>
      <vt:lpstr>Chronic Stress</vt:lpstr>
      <vt:lpstr>Epigenetics and Stress/Trauma</vt:lpstr>
      <vt:lpstr>Epigenetics, Transgenerational  Effects, and PTSD</vt:lpstr>
      <vt:lpstr>Adverse childhood experiences (ACES)</vt:lpstr>
      <vt:lpstr>ACE (Adverse Childhood Experience) Study</vt:lpstr>
      <vt:lpstr>Slide 46</vt:lpstr>
      <vt:lpstr>Slide 47</vt:lpstr>
      <vt:lpstr>Major Findings</vt:lpstr>
      <vt:lpstr>Slide 49</vt:lpstr>
      <vt:lpstr>Odds of Heart Disease With Increasing Aces</vt:lpstr>
      <vt:lpstr>Slide 51</vt:lpstr>
      <vt:lpstr>ACE Scores Among AI/AN children compared with non Hispanic white children</vt:lpstr>
      <vt:lpstr>Slide 54</vt:lpstr>
      <vt:lpstr>Effects of Childhood Abuse  on Healthcare Behaviors</vt:lpstr>
      <vt:lpstr>Trauma-Specific Treatments</vt:lpstr>
      <vt:lpstr>Trauma-Specific Treatments-continued</vt:lpstr>
      <vt:lpstr>Historical Trauma: Implications for Trauma Informed Care and Healing </vt:lpstr>
      <vt:lpstr>Example of Traditional Cultural  Perspectives on Collective Trauma and Grief</vt:lpstr>
      <vt:lpstr>Intergenerational Parental Trauma</vt:lpstr>
      <vt:lpstr>Ongoing Cumulative Losses and Trauma Exposure </vt:lpstr>
      <vt:lpstr>Definitions</vt:lpstr>
      <vt:lpstr>Historical Trauma, Genocide and Survival:  the Elephant in the Room</vt:lpstr>
      <vt:lpstr>Ways HT May Be Transferred</vt:lpstr>
      <vt:lpstr>Prevalence and Testimonies of HT</vt:lpstr>
      <vt:lpstr>Some Historical Trauma Response Features </vt:lpstr>
      <vt:lpstr>Case Example</vt:lpstr>
      <vt:lpstr>Setting the Stage</vt:lpstr>
      <vt:lpstr> Tatanka Iyotake &amp; Sitanka Wokiksuye Sitting Bull Memorial &amp; Bigfoot Memorial Ride 1990 – 100 years later  </vt:lpstr>
      <vt:lpstr>Takini</vt:lpstr>
      <vt:lpstr>Spontaneous Testimonies at the End of the Four Days of the first HTUG in 1992</vt:lpstr>
      <vt:lpstr>Historical Trauma  &amp; Unresolved Grief Intervention: Return to the Sacred Path </vt:lpstr>
      <vt:lpstr> Recognize &amp; briefly describe the value of self-knowledge and how it enters into the treatment relationship </vt:lpstr>
      <vt:lpstr>The Wounded Healer-Chiron</vt:lpstr>
      <vt:lpstr>The Wounded Healer-Carl Jung</vt:lpstr>
      <vt:lpstr>The Wounded Healer in AI/AN Tradition</vt:lpstr>
      <vt:lpstr>Objective countertransference and induced countertransference  </vt:lpstr>
      <vt:lpstr>More about objective countertransference and induced countertransference  </vt:lpstr>
      <vt:lpstr>Historical Trauma Response Features – may come up in countertransference reactions towards patient such as:  </vt:lpstr>
      <vt:lpstr>  Some techniques to develop self-awareness and integrate it into trauma informed treatment  </vt:lpstr>
      <vt:lpstr>Wakiksuyapi (Memorial People)</vt:lpstr>
      <vt:lpstr>DSM Cultural Formulation: Some Content Specific to Countertransference </vt:lpstr>
      <vt:lpstr>Culturally Sensitive Diagnosis: the DSM Cultural Formulation</vt:lpstr>
      <vt:lpstr>Trauma Informed Supervision – Awareness is Key!</vt:lpstr>
      <vt:lpstr>Complex Trauma </vt:lpstr>
      <vt:lpstr>Complex Trauma and Historical Trauma</vt:lpstr>
      <vt:lpstr>Vicarious or Secondary Trauma</vt:lpstr>
      <vt:lpstr>Trauma informed supervision</vt:lpstr>
      <vt:lpstr>Trauma Informed Use of Self, Transference and Countertransference</vt:lpstr>
      <vt:lpstr>Complex Trauma </vt:lpstr>
      <vt:lpstr>Culturally &amp; Historically Responsive Assessment</vt:lpstr>
      <vt:lpstr>Cultural Formulation (cont.) specific to AIAN</vt:lpstr>
      <vt:lpstr>The Ethics of Self-Care:  Standards of self-care guidelines:</vt:lpstr>
      <vt:lpstr>HTUG Development &amp; the Takini Network/Institute 1980s-2017 Tunkasila Tatanka Iyotake, Mother Her Holy Door, Daughter, and Grandchild  </vt:lpstr>
      <vt:lpstr>Historical Trauma and Unresolved Grief Intervention</vt:lpstr>
      <vt:lpstr>Historical Trauma Intervention  Research &amp; Evaluation:  Qualitative Evaluation of Parental Responses</vt:lpstr>
      <vt:lpstr>Websites</vt:lpstr>
      <vt:lpstr>Websites-continued</vt:lpstr>
      <vt:lpstr>References</vt:lpstr>
      <vt:lpstr>References-2</vt:lpstr>
      <vt:lpstr>References 3</vt:lpstr>
      <vt:lpstr>References-4</vt:lpstr>
      <vt:lpstr>Relevant Recent HT Publications</vt:lpstr>
      <vt:lpstr>Relevant Recent HT Publications </vt:lpstr>
      <vt:lpstr>References-Brave Heart</vt:lpstr>
      <vt:lpstr>References-Brave Heart-continued</vt:lpstr>
      <vt:lpstr>References-Brave Heart continued</vt:lpstr>
      <vt:lpstr>References-Brave Heart continued  </vt:lpstr>
      <vt:lpstr>References-Brave Heart continued </vt:lpstr>
      <vt:lpstr>References-Brave Heart continued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 Trauma Informed Care &amp; Historical Trauma Informed Care</dc:title>
  <dc:creator>JBereiter</dc:creator>
  <cp:lastModifiedBy>Jeanne Bereiter</cp:lastModifiedBy>
  <cp:revision>350</cp:revision>
  <cp:lastPrinted>2017-08-09T23:22:35Z</cp:lastPrinted>
  <dcterms:created xsi:type="dcterms:W3CDTF">2017-02-15T22:05:13Z</dcterms:created>
  <dcterms:modified xsi:type="dcterms:W3CDTF">2017-08-17T14:52:15Z</dcterms:modified>
</cp:coreProperties>
</file>